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52" r:id="rId2"/>
    <p:sldId id="327" r:id="rId3"/>
    <p:sldId id="308" r:id="rId4"/>
    <p:sldId id="329" r:id="rId5"/>
    <p:sldId id="328" r:id="rId6"/>
    <p:sldId id="332" r:id="rId7"/>
    <p:sldId id="353" r:id="rId8"/>
    <p:sldId id="331" r:id="rId9"/>
    <p:sldId id="342" r:id="rId10"/>
    <p:sldId id="330" r:id="rId11"/>
    <p:sldId id="351" r:id="rId12"/>
    <p:sldId id="334" r:id="rId13"/>
    <p:sldId id="343" r:id="rId14"/>
    <p:sldId id="345" r:id="rId15"/>
    <p:sldId id="346" r:id="rId16"/>
    <p:sldId id="344" r:id="rId17"/>
    <p:sldId id="347" r:id="rId18"/>
    <p:sldId id="348" r:id="rId19"/>
    <p:sldId id="349" r:id="rId20"/>
    <p:sldId id="336" r:id="rId21"/>
    <p:sldId id="338" r:id="rId22"/>
    <p:sldId id="354" r:id="rId23"/>
    <p:sldId id="359" r:id="rId24"/>
    <p:sldId id="360" r:id="rId25"/>
    <p:sldId id="361" r:id="rId26"/>
    <p:sldId id="355" r:id="rId27"/>
    <p:sldId id="362" r:id="rId28"/>
    <p:sldId id="364" r:id="rId29"/>
    <p:sldId id="350" r:id="rId30"/>
    <p:sldId id="337" r:id="rId31"/>
    <p:sldId id="363" r:id="rId32"/>
    <p:sldId id="365" r:id="rId33"/>
    <p:sldId id="366" r:id="rId34"/>
    <p:sldId id="367" r:id="rId35"/>
    <p:sldId id="36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A8FD"/>
    <a:srgbClr val="76A6CD"/>
    <a:srgbClr val="C3C1AF"/>
    <a:srgbClr val="D1CDA9"/>
    <a:srgbClr val="A57193"/>
    <a:srgbClr val="35BC9E"/>
    <a:srgbClr val="12E6B4"/>
    <a:srgbClr val="02CC9D"/>
    <a:srgbClr val="1A4602"/>
    <a:srgbClr val="0A28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16" autoAdjust="0"/>
    <p:restoredTop sz="87964" autoAdjust="0"/>
  </p:normalViewPr>
  <p:slideViewPr>
    <p:cSldViewPr snapToGrid="0">
      <p:cViewPr>
        <p:scale>
          <a:sx n="87" d="100"/>
          <a:sy n="87" d="100"/>
        </p:scale>
        <p:origin x="64" y="6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CCD4F-4E77-4A48-95B6-B0AF22E6A696}" type="datetimeFigureOut">
              <a:rPr lang="zh-CN" altLang="en-US" smtClean="0"/>
              <a:t>2024/9/13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38B89-19EA-45EA-B36D-62AAAE244C2E}" type="slidenum">
              <a:rPr lang="zh-CN" altLang="en-US" smtClean="0"/>
              <a:t>‹#›</a:t>
            </a:fld>
            <a:endParaRPr lang="zh-CN" altLang="en-US"/>
          </a:p>
        </p:txBody>
      </p:sp>
    </p:spTree>
    <p:extLst>
      <p:ext uri="{BB962C8B-B14F-4D97-AF65-F5344CB8AC3E}">
        <p14:creationId xmlns:p14="http://schemas.microsoft.com/office/powerpoint/2010/main" val="415937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s41586-024-07796-0#Fig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actmyth.com/subjects/money/"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factmyth.com/factoids/coca-cola-used-to-have-cocaine-in-it/#references" TargetMode="External"/><Relationship Id="rId4" Type="http://schemas.openxmlformats.org/officeDocument/2006/relationships/hyperlink" Target="https://factmyth.com/subjects/taxe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sciencedirect.com/science/article/pii/S0092867424009085?via%3Dihub#bib1"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sciencedirect.com/science/article/pii/S0092867424009085?via%3Dihub#bib2"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nature.com/articles/s41586-024-07924-w#ref-CR1"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nature.com/articles/s41586-024-07924-w#ref-CR3"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a:t>
            </a:fld>
            <a:endParaRPr lang="zh-CN" altLang="en-US"/>
          </a:p>
        </p:txBody>
      </p:sp>
    </p:spTree>
    <p:extLst>
      <p:ext uri="{BB962C8B-B14F-4D97-AF65-F5344CB8AC3E}">
        <p14:creationId xmlns:p14="http://schemas.microsoft.com/office/powerpoint/2010/main" val="2724097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10</a:t>
            </a:fld>
            <a:endParaRPr lang="zh-CN" altLang="en-US"/>
          </a:p>
        </p:txBody>
      </p:sp>
    </p:spTree>
    <p:extLst>
      <p:ext uri="{BB962C8B-B14F-4D97-AF65-F5344CB8AC3E}">
        <p14:creationId xmlns:p14="http://schemas.microsoft.com/office/powerpoint/2010/main" val="1787579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11</a:t>
            </a:fld>
            <a:endParaRPr lang="zh-CN" altLang="en-US"/>
          </a:p>
        </p:txBody>
      </p:sp>
    </p:spTree>
    <p:extLst>
      <p:ext uri="{BB962C8B-B14F-4D97-AF65-F5344CB8AC3E}">
        <p14:creationId xmlns:p14="http://schemas.microsoft.com/office/powerpoint/2010/main" val="1590016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Harding"/>
              </a:rPr>
              <a:t>去除非结构化的 </a:t>
            </a:r>
            <a:r>
              <a:rPr lang="en-US" altLang="zh-CN" b="0" i="0" dirty="0">
                <a:solidFill>
                  <a:srgbClr val="222222"/>
                </a:solidFill>
                <a:effectLst/>
                <a:latin typeface="Harding"/>
              </a:rPr>
              <a:t>N </a:t>
            </a:r>
            <a:r>
              <a:rPr lang="zh-CN" altLang="en-US" b="0" i="0" dirty="0">
                <a:solidFill>
                  <a:srgbClr val="222222"/>
                </a:solidFill>
                <a:effectLst/>
                <a:latin typeface="Harding"/>
              </a:rPr>
              <a:t>末端 </a:t>
            </a:r>
            <a:r>
              <a:rPr lang="en-US" altLang="zh-CN" b="0" i="0" dirty="0">
                <a:solidFill>
                  <a:srgbClr val="222222"/>
                </a:solidFill>
                <a:effectLst/>
                <a:latin typeface="Harding"/>
              </a:rPr>
              <a:t>56 </a:t>
            </a:r>
            <a:r>
              <a:rPr lang="zh-CN" altLang="en-US" b="0" i="0" dirty="0">
                <a:solidFill>
                  <a:srgbClr val="222222"/>
                </a:solidFill>
                <a:effectLst/>
                <a:latin typeface="Harding"/>
              </a:rPr>
              <a:t>个氨基酸设计了一个截短的构建体，产生理想的结构测定的大量单分散峰</a:t>
            </a:r>
            <a:endParaRPr lang="en-US" altLang="zh-CN" b="0" i="0" dirty="0">
              <a:solidFill>
                <a:srgbClr val="222222"/>
              </a:solidFill>
              <a:effectLst/>
              <a:latin typeface="Harding"/>
            </a:endParaRPr>
          </a:p>
          <a:p>
            <a:r>
              <a:rPr lang="zh-CN" altLang="en-US" b="0" i="0" dirty="0">
                <a:solidFill>
                  <a:srgbClr val="060607"/>
                </a:solidFill>
                <a:effectLst/>
                <a:latin typeface="-apple-system"/>
              </a:rPr>
              <a:t>生物素是一种小分子，可以共价结合到蛋白质上。由于生物素分子不能穿透细胞膜，因此只有细胞表面的蛋白质会被标记。</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12</a:t>
            </a:fld>
            <a:endParaRPr lang="zh-CN" altLang="en-US"/>
          </a:p>
        </p:txBody>
      </p:sp>
    </p:spTree>
    <p:extLst>
      <p:ext uri="{BB962C8B-B14F-4D97-AF65-F5344CB8AC3E}">
        <p14:creationId xmlns:p14="http://schemas.microsoft.com/office/powerpoint/2010/main" val="3605123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22222"/>
                </a:solidFill>
                <a:effectLst/>
                <a:latin typeface="Harding"/>
              </a:rPr>
              <a:t>N-</a:t>
            </a:r>
            <a:r>
              <a:rPr lang="zh-CN" altLang="en-US" b="0" i="0" dirty="0">
                <a:solidFill>
                  <a:srgbClr val="222222"/>
                </a:solidFill>
                <a:effectLst/>
                <a:latin typeface="Harding"/>
              </a:rPr>
              <a:t>糖基化被认为在改变 </a:t>
            </a:r>
            <a:r>
              <a:rPr lang="en-US" altLang="zh-CN" b="0" i="0" dirty="0" err="1">
                <a:solidFill>
                  <a:srgbClr val="222222"/>
                </a:solidFill>
                <a:effectLst/>
                <a:latin typeface="Harding"/>
              </a:rPr>
              <a:t>hDAT</a:t>
            </a:r>
            <a:r>
              <a:rPr lang="en-US" altLang="zh-CN" b="0" i="0" dirty="0">
                <a:solidFill>
                  <a:srgbClr val="222222"/>
                </a:solidFill>
                <a:effectLst/>
                <a:latin typeface="Harding"/>
              </a:rPr>
              <a:t> </a:t>
            </a:r>
            <a:r>
              <a:rPr lang="zh-CN" altLang="en-US" b="0" i="0" dirty="0">
                <a:solidFill>
                  <a:srgbClr val="222222"/>
                </a:solidFill>
                <a:effectLst/>
                <a:latin typeface="Harding"/>
              </a:rPr>
              <a:t>的表面运输、表达、稳定性和动力学方面起着至关重要的作用</a:t>
            </a:r>
            <a:endParaRPr lang="en-US" altLang="zh-CN" b="0" i="0" dirty="0">
              <a:solidFill>
                <a:srgbClr val="222222"/>
              </a:solidFill>
              <a:effectLst/>
              <a:latin typeface="Harding"/>
            </a:endParaRPr>
          </a:p>
          <a:p>
            <a:r>
              <a:rPr lang="zh-CN" altLang="en-US" b="0" i="0" dirty="0">
                <a:solidFill>
                  <a:srgbClr val="222222"/>
                </a:solidFill>
                <a:effectLst/>
                <a:latin typeface="Harding"/>
              </a:rPr>
              <a:t> </a:t>
            </a:r>
            <a:r>
              <a:rPr lang="en-US" altLang="zh-CN" b="0" i="0" dirty="0">
                <a:solidFill>
                  <a:srgbClr val="222222"/>
                </a:solidFill>
                <a:effectLst/>
                <a:latin typeface="Harding"/>
              </a:rPr>
              <a:t>C </a:t>
            </a:r>
            <a:r>
              <a:rPr lang="zh-CN" altLang="en-US" b="0" i="0" dirty="0">
                <a:solidFill>
                  <a:srgbClr val="222222"/>
                </a:solidFill>
                <a:effectLst/>
                <a:latin typeface="Harding"/>
              </a:rPr>
              <a:t>端区域充当各种蛋白质的相互作用枢纽，例如小 </a:t>
            </a:r>
            <a:r>
              <a:rPr lang="en-US" altLang="zh-CN" b="0" i="0" dirty="0">
                <a:solidFill>
                  <a:srgbClr val="222222"/>
                </a:solidFill>
                <a:effectLst/>
                <a:latin typeface="Harding"/>
              </a:rPr>
              <a:t>RAS </a:t>
            </a:r>
            <a:r>
              <a:rPr lang="zh-CN" altLang="en-US" b="0" i="0" dirty="0">
                <a:solidFill>
                  <a:srgbClr val="222222"/>
                </a:solidFill>
                <a:effectLst/>
                <a:latin typeface="Harding"/>
              </a:rPr>
              <a:t>样 </a:t>
            </a:r>
            <a:r>
              <a:rPr lang="en-US" altLang="zh-CN" b="0" i="0" dirty="0">
                <a:solidFill>
                  <a:srgbClr val="222222"/>
                </a:solidFill>
                <a:effectLst/>
                <a:latin typeface="Harding"/>
              </a:rPr>
              <a:t>GTP </a:t>
            </a:r>
            <a:r>
              <a:rPr lang="zh-CN" altLang="en-US" b="0" i="0" dirty="0">
                <a:solidFill>
                  <a:srgbClr val="222222"/>
                </a:solidFill>
                <a:effectLst/>
                <a:latin typeface="Harding"/>
              </a:rPr>
              <a:t>酶 </a:t>
            </a:r>
            <a:r>
              <a:rPr lang="en-US" altLang="zh-CN" b="0" i="0" dirty="0">
                <a:solidFill>
                  <a:srgbClr val="222222"/>
                </a:solidFill>
                <a:effectLst/>
                <a:latin typeface="Harding"/>
              </a:rPr>
              <a:t>RIN1</a:t>
            </a:r>
            <a:r>
              <a:rPr lang="zh-CN" altLang="en-US" b="0" i="0" dirty="0">
                <a:solidFill>
                  <a:srgbClr val="222222"/>
                </a:solidFill>
                <a:effectLst/>
                <a:latin typeface="Harding"/>
              </a:rPr>
              <a:t>、钙钙调蛋白依赖性蛋白激酶</a:t>
            </a:r>
            <a:endParaRPr lang="en-US" altLang="zh-CN" b="0" i="0" dirty="0">
              <a:solidFill>
                <a:srgbClr val="222222"/>
              </a:solidFill>
              <a:effectLst/>
              <a:latin typeface="Harding"/>
            </a:endParaRPr>
          </a:p>
          <a:p>
            <a:r>
              <a:rPr lang="en-US" altLang="zh-CN" b="0" i="0" dirty="0">
                <a:solidFill>
                  <a:srgbClr val="006699"/>
                </a:solidFill>
                <a:effectLst/>
                <a:latin typeface="Harding"/>
                <a:hlinkClick r:id="rId3"/>
              </a:rPr>
              <a:t>TM1</a:t>
            </a:r>
            <a:r>
              <a:rPr lang="zh-CN" altLang="en-US" b="0" i="0" dirty="0">
                <a:solidFill>
                  <a:srgbClr val="222222"/>
                </a:solidFill>
                <a:effectLst/>
                <a:latin typeface="Harding"/>
              </a:rPr>
              <a:t> 和 </a:t>
            </a:r>
            <a:r>
              <a:rPr lang="en-US" altLang="zh-CN" b="0" i="0" dirty="0">
                <a:solidFill>
                  <a:srgbClr val="222222"/>
                </a:solidFill>
                <a:effectLst/>
                <a:latin typeface="Harding"/>
              </a:rPr>
              <a:t>TM6 </a:t>
            </a:r>
            <a:r>
              <a:rPr lang="zh-CN" altLang="en-US" b="0" i="0" dirty="0">
                <a:solidFill>
                  <a:srgbClr val="222222"/>
                </a:solidFill>
                <a:effectLst/>
                <a:latin typeface="Harding"/>
              </a:rPr>
              <a:t>在跨膜区域的中间有一个展开区域，该区域可以从胞质侧进入，表明 </a:t>
            </a:r>
            <a:r>
              <a:rPr lang="en-US" altLang="zh-CN" b="0" i="0" dirty="0" err="1">
                <a:solidFill>
                  <a:srgbClr val="222222"/>
                </a:solidFill>
                <a:effectLst/>
                <a:latin typeface="Harding"/>
              </a:rPr>
              <a:t>hDATapo</a:t>
            </a:r>
            <a:r>
              <a:rPr lang="zh-CN" altLang="en-US" b="0" i="0" dirty="0">
                <a:solidFill>
                  <a:srgbClr val="222222"/>
                </a:solidFill>
                <a:effectLst/>
                <a:latin typeface="Harding"/>
              </a:rPr>
              <a:t>以面向内的状态捕获</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13</a:t>
            </a:fld>
            <a:endParaRPr lang="zh-CN" altLang="en-US"/>
          </a:p>
        </p:txBody>
      </p:sp>
    </p:spTree>
    <p:extLst>
      <p:ext uri="{BB962C8B-B14F-4D97-AF65-F5344CB8AC3E}">
        <p14:creationId xmlns:p14="http://schemas.microsoft.com/office/powerpoint/2010/main" val="200803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Harding"/>
              </a:rPr>
              <a:t>闭塞状态下捕获</a:t>
            </a:r>
            <a:endParaRPr lang="en-US" altLang="zh-CN" b="0" i="0" dirty="0">
              <a:solidFill>
                <a:srgbClr val="222222"/>
              </a:solidFill>
              <a:effectLst/>
              <a:latin typeface="Harding"/>
            </a:endParaRPr>
          </a:p>
          <a:p>
            <a:r>
              <a:rPr lang="zh-CN" altLang="en-US" b="0" i="0" dirty="0">
                <a:solidFill>
                  <a:srgbClr val="222222"/>
                </a:solidFill>
                <a:effectLst/>
                <a:latin typeface="Harding"/>
              </a:rPr>
              <a:t>氢键 水 离子</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14</a:t>
            </a:fld>
            <a:endParaRPr lang="zh-CN" altLang="en-US"/>
          </a:p>
        </p:txBody>
      </p:sp>
    </p:spTree>
    <p:extLst>
      <p:ext uri="{BB962C8B-B14F-4D97-AF65-F5344CB8AC3E}">
        <p14:creationId xmlns:p14="http://schemas.microsoft.com/office/powerpoint/2010/main" val="3898665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15</a:t>
            </a:fld>
            <a:endParaRPr lang="zh-CN" altLang="en-US"/>
          </a:p>
        </p:txBody>
      </p:sp>
    </p:spTree>
    <p:extLst>
      <p:ext uri="{BB962C8B-B14F-4D97-AF65-F5344CB8AC3E}">
        <p14:creationId xmlns:p14="http://schemas.microsoft.com/office/powerpoint/2010/main" val="312709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16</a:t>
            </a:fld>
            <a:endParaRPr lang="zh-CN" altLang="en-US"/>
          </a:p>
        </p:txBody>
      </p:sp>
    </p:spTree>
    <p:extLst>
      <p:ext uri="{BB962C8B-B14F-4D97-AF65-F5344CB8AC3E}">
        <p14:creationId xmlns:p14="http://schemas.microsoft.com/office/powerpoint/2010/main" val="1799500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17</a:t>
            </a:fld>
            <a:endParaRPr lang="zh-CN" altLang="en-US"/>
          </a:p>
        </p:txBody>
      </p:sp>
    </p:spTree>
    <p:extLst>
      <p:ext uri="{BB962C8B-B14F-4D97-AF65-F5344CB8AC3E}">
        <p14:creationId xmlns:p14="http://schemas.microsoft.com/office/powerpoint/2010/main" val="3006369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18</a:t>
            </a:fld>
            <a:endParaRPr lang="zh-CN" altLang="en-US"/>
          </a:p>
        </p:txBody>
      </p:sp>
    </p:spTree>
    <p:extLst>
      <p:ext uri="{BB962C8B-B14F-4D97-AF65-F5344CB8AC3E}">
        <p14:creationId xmlns:p14="http://schemas.microsoft.com/office/powerpoint/2010/main" val="1398037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19</a:t>
            </a:fld>
            <a:endParaRPr lang="zh-CN" altLang="en-US"/>
          </a:p>
        </p:txBody>
      </p:sp>
    </p:spTree>
    <p:extLst>
      <p:ext uri="{BB962C8B-B14F-4D97-AF65-F5344CB8AC3E}">
        <p14:creationId xmlns:p14="http://schemas.microsoft.com/office/powerpoint/2010/main" val="186090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a:t>
            </a:fld>
            <a:endParaRPr lang="zh-CN" altLang="en-US"/>
          </a:p>
        </p:txBody>
      </p:sp>
    </p:spTree>
    <p:extLst>
      <p:ext uri="{BB962C8B-B14F-4D97-AF65-F5344CB8AC3E}">
        <p14:creationId xmlns:p14="http://schemas.microsoft.com/office/powerpoint/2010/main" val="6128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20</a:t>
            </a:fld>
            <a:endParaRPr lang="zh-CN" altLang="en-US"/>
          </a:p>
        </p:txBody>
      </p:sp>
    </p:spTree>
    <p:extLst>
      <p:ext uri="{BB962C8B-B14F-4D97-AF65-F5344CB8AC3E}">
        <p14:creationId xmlns:p14="http://schemas.microsoft.com/office/powerpoint/2010/main" val="1955948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21</a:t>
            </a:fld>
            <a:endParaRPr lang="zh-CN" altLang="en-US"/>
          </a:p>
        </p:txBody>
      </p:sp>
    </p:spTree>
    <p:extLst>
      <p:ext uri="{BB962C8B-B14F-4D97-AF65-F5344CB8AC3E}">
        <p14:creationId xmlns:p14="http://schemas.microsoft.com/office/powerpoint/2010/main" val="2077449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22</a:t>
            </a:fld>
            <a:endParaRPr lang="zh-CN" altLang="en-US"/>
          </a:p>
        </p:txBody>
      </p:sp>
    </p:spTree>
    <p:extLst>
      <p:ext uri="{BB962C8B-B14F-4D97-AF65-F5344CB8AC3E}">
        <p14:creationId xmlns:p14="http://schemas.microsoft.com/office/powerpoint/2010/main" val="4108449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23</a:t>
            </a:fld>
            <a:endParaRPr lang="zh-CN" altLang="en-US"/>
          </a:p>
        </p:txBody>
      </p:sp>
    </p:spTree>
    <p:extLst>
      <p:ext uri="{BB962C8B-B14F-4D97-AF65-F5344CB8AC3E}">
        <p14:creationId xmlns:p14="http://schemas.microsoft.com/office/powerpoint/2010/main" val="2858844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24</a:t>
            </a:fld>
            <a:endParaRPr lang="zh-CN" altLang="en-US"/>
          </a:p>
        </p:txBody>
      </p:sp>
    </p:spTree>
    <p:extLst>
      <p:ext uri="{BB962C8B-B14F-4D97-AF65-F5344CB8AC3E}">
        <p14:creationId xmlns:p14="http://schemas.microsoft.com/office/powerpoint/2010/main" val="798251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25</a:t>
            </a:fld>
            <a:endParaRPr lang="zh-CN" altLang="en-US"/>
          </a:p>
        </p:txBody>
      </p:sp>
    </p:spTree>
    <p:extLst>
      <p:ext uri="{BB962C8B-B14F-4D97-AF65-F5344CB8AC3E}">
        <p14:creationId xmlns:p14="http://schemas.microsoft.com/office/powerpoint/2010/main" val="4017713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26</a:t>
            </a:fld>
            <a:endParaRPr lang="zh-CN" altLang="en-US"/>
          </a:p>
        </p:txBody>
      </p:sp>
    </p:spTree>
    <p:extLst>
      <p:ext uri="{BB962C8B-B14F-4D97-AF65-F5344CB8AC3E}">
        <p14:creationId xmlns:p14="http://schemas.microsoft.com/office/powerpoint/2010/main" val="582371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27</a:t>
            </a:fld>
            <a:endParaRPr lang="zh-CN" altLang="en-US"/>
          </a:p>
        </p:txBody>
      </p:sp>
    </p:spTree>
    <p:extLst>
      <p:ext uri="{BB962C8B-B14F-4D97-AF65-F5344CB8AC3E}">
        <p14:creationId xmlns:p14="http://schemas.microsoft.com/office/powerpoint/2010/main" val="3632740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28</a:t>
            </a:fld>
            <a:endParaRPr lang="zh-CN" altLang="en-US"/>
          </a:p>
        </p:txBody>
      </p:sp>
    </p:spTree>
    <p:extLst>
      <p:ext uri="{BB962C8B-B14F-4D97-AF65-F5344CB8AC3E}">
        <p14:creationId xmlns:p14="http://schemas.microsoft.com/office/powerpoint/2010/main" val="1229169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29</a:t>
            </a:fld>
            <a:endParaRPr lang="zh-CN" altLang="en-US"/>
          </a:p>
        </p:txBody>
      </p:sp>
    </p:spTree>
    <p:extLst>
      <p:ext uri="{BB962C8B-B14F-4D97-AF65-F5344CB8AC3E}">
        <p14:creationId xmlns:p14="http://schemas.microsoft.com/office/powerpoint/2010/main" val="3521945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宋体" panose="02010600030101010101" pitchFamily="2" charset="-122"/>
                <a:ea typeface="宋体" panose="02010600030101010101" pitchFamily="2" charset="-122"/>
              </a:rPr>
              <a:t>19</a:t>
            </a:r>
            <a:r>
              <a:rPr lang="zh-CN" altLang="en-US" b="0" i="0" dirty="0">
                <a:solidFill>
                  <a:srgbClr val="000000"/>
                </a:solidFill>
                <a:effectLst/>
                <a:latin typeface="宋体" panose="02010600030101010101" pitchFamily="2" charset="-122"/>
                <a:ea typeface="宋体" panose="02010600030101010101" pitchFamily="2" charset="-122"/>
              </a:rPr>
              <a:t>世纪</a:t>
            </a:r>
            <a:r>
              <a:rPr lang="en-US" altLang="zh-CN" b="0" i="0" dirty="0">
                <a:solidFill>
                  <a:srgbClr val="000000"/>
                </a:solidFill>
                <a:effectLst/>
                <a:latin typeface="宋体" panose="02010600030101010101" pitchFamily="2" charset="-122"/>
                <a:ea typeface="宋体" panose="02010600030101010101" pitchFamily="2" charset="-122"/>
              </a:rPr>
              <a:t>80</a:t>
            </a:r>
            <a:r>
              <a:rPr lang="zh-CN" altLang="en-US" b="0" i="0" dirty="0">
                <a:solidFill>
                  <a:srgbClr val="000000"/>
                </a:solidFill>
                <a:effectLst/>
                <a:latin typeface="宋体" panose="02010600030101010101" pitchFamily="2" charset="-122"/>
                <a:ea typeface="宋体" panose="02010600030101010101" pitchFamily="2" charset="-122"/>
              </a:rPr>
              <a:t>年代，美国亚特兰大市有一位制药师叫约翰</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潘伯顿，在自家的后院里用古柯叶和可乐果等原料配制一种治疗感冒和头痛的药剂，提交给药房试销。一天，一名感冒病人来到药房，要求店员当场给他冲药服用。店员错把苏打水注入其内，这位患者服后，竟连声说“好喝”，味道美极了。店员将此事反馈给潘伯顿，一下子触动了潘伯顿的灵感。他依旧在自家的后院里进行研究，从失败到成功，整整又用了一年时间，于</a:t>
            </a:r>
            <a:r>
              <a:rPr lang="en-US" altLang="zh-CN" b="0" i="0" dirty="0">
                <a:solidFill>
                  <a:srgbClr val="000000"/>
                </a:solidFill>
                <a:effectLst/>
                <a:latin typeface="宋体" panose="02010600030101010101" pitchFamily="2" charset="-122"/>
                <a:ea typeface="宋体" panose="02010600030101010101" pitchFamily="2" charset="-122"/>
              </a:rPr>
              <a:t>1886</a:t>
            </a:r>
            <a:r>
              <a:rPr lang="zh-CN" altLang="en-US" b="0" i="0" dirty="0">
                <a:solidFill>
                  <a:srgbClr val="000000"/>
                </a:solidFill>
                <a:effectLst/>
                <a:latin typeface="宋体" panose="02010600030101010101" pitchFamily="2" charset="-122"/>
                <a:ea typeface="宋体" panose="02010600030101010101" pitchFamily="2" charset="-122"/>
              </a:rPr>
              <a:t>年创制了现在这样的一种褐色的、甜中带中药味的、清凉舒爽，以及打开瓶盖冒着汽泡的可口可乐原始饮料。</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zh-CN" altLang="en-US" b="0" i="0" dirty="0">
                <a:solidFill>
                  <a:srgbClr val="212529"/>
                </a:solidFill>
                <a:effectLst/>
                <a:latin typeface="Prociono"/>
              </a:rPr>
              <a:t> </a:t>
            </a:r>
            <a:r>
              <a:rPr lang="en-US" altLang="zh-CN" b="0" i="0" dirty="0">
                <a:solidFill>
                  <a:srgbClr val="212529"/>
                </a:solidFill>
                <a:effectLst/>
                <a:latin typeface="Prociono"/>
              </a:rPr>
              <a:t>1898 </a:t>
            </a:r>
            <a:r>
              <a:rPr lang="zh-CN" altLang="en-US" b="0" i="0" dirty="0">
                <a:solidFill>
                  <a:srgbClr val="212529"/>
                </a:solidFill>
                <a:effectLst/>
                <a:latin typeface="Prociono"/>
              </a:rPr>
              <a:t>年，帮助收回美西战争</a:t>
            </a:r>
            <a:r>
              <a:rPr lang="zh-CN" altLang="en-US" b="0" i="0" u="sng" dirty="0">
                <a:solidFill>
                  <a:srgbClr val="212529"/>
                </a:solidFill>
                <a:effectLst/>
                <a:latin typeface="Prociono"/>
                <a:hlinkClick r:id="rId3"/>
              </a:rPr>
              <a:t>费用</a:t>
            </a:r>
            <a:r>
              <a:rPr lang="zh-CN" altLang="en-US" b="0" i="0" dirty="0">
                <a:solidFill>
                  <a:srgbClr val="212529"/>
                </a:solidFill>
                <a:effectLst/>
                <a:latin typeface="Prociono"/>
              </a:rPr>
              <a:t>的</a:t>
            </a:r>
            <a:r>
              <a:rPr lang="zh-CN" altLang="en-US" b="0" i="0" u="sng" dirty="0">
                <a:solidFill>
                  <a:srgbClr val="212529"/>
                </a:solidFill>
                <a:effectLst/>
                <a:latin typeface="Prociono"/>
                <a:hlinkClick r:id="rId4"/>
              </a:rPr>
              <a:t>税收</a:t>
            </a:r>
            <a:r>
              <a:rPr lang="zh-CN" altLang="en-US" b="0" i="0" dirty="0">
                <a:solidFill>
                  <a:srgbClr val="212529"/>
                </a:solidFill>
                <a:effectLst/>
                <a:latin typeface="Prociono"/>
              </a:rPr>
              <a:t>意味着药品被征税。可口可乐退出了药品业务，但在他们的产品中保留了可卡因。</a:t>
            </a:r>
            <a:r>
              <a:rPr lang="en-US" altLang="zh-CN" b="0" i="1" u="sng" baseline="30000" dirty="0">
                <a:solidFill>
                  <a:srgbClr val="212529"/>
                </a:solidFill>
                <a:effectLst/>
                <a:latin typeface="Prociono"/>
                <a:hlinkClick r:id="rId5"/>
              </a:rPr>
              <a:t>[2]</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3</a:t>
            </a:fld>
            <a:endParaRPr lang="zh-CN" altLang="en-US"/>
          </a:p>
        </p:txBody>
      </p:sp>
    </p:spTree>
    <p:extLst>
      <p:ext uri="{BB962C8B-B14F-4D97-AF65-F5344CB8AC3E}">
        <p14:creationId xmlns:p14="http://schemas.microsoft.com/office/powerpoint/2010/main" val="12323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30</a:t>
            </a:fld>
            <a:endParaRPr lang="zh-CN" altLang="en-US"/>
          </a:p>
        </p:txBody>
      </p:sp>
    </p:spTree>
    <p:extLst>
      <p:ext uri="{BB962C8B-B14F-4D97-AF65-F5344CB8AC3E}">
        <p14:creationId xmlns:p14="http://schemas.microsoft.com/office/powerpoint/2010/main" val="225267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F1F1F"/>
                </a:solidFill>
                <a:effectLst/>
                <a:latin typeface="ElsevierGulliver"/>
              </a:rPr>
              <a:t>GTP </a:t>
            </a:r>
            <a:r>
              <a:rPr lang="zh-CN" altLang="en-US" b="0" i="0" dirty="0">
                <a:solidFill>
                  <a:srgbClr val="1F1F1F"/>
                </a:solidFill>
                <a:effectLst/>
                <a:latin typeface="ElsevierGulliver"/>
              </a:rPr>
              <a:t>酶与其调节因子和效应子一起，充当控制许多基本细胞过程的分子开关。</a:t>
            </a:r>
            <a:r>
              <a:rPr lang="en-US" altLang="zh-CN" b="0" i="0" u="none" strike="noStrike" baseline="30000" dirty="0">
                <a:effectLst/>
                <a:latin typeface="ElsevierGulliver"/>
                <a:hlinkClick r:id="rId3"/>
              </a:rPr>
              <a:t>1</a:t>
            </a:r>
            <a:r>
              <a:rPr lang="en-US" altLang="zh-CN" b="0" i="0" baseline="30000" dirty="0">
                <a:solidFill>
                  <a:srgbClr val="1F1F1F"/>
                </a:solidFill>
                <a:effectLst/>
                <a:latin typeface="ElsevierGulliver"/>
              </a:rPr>
              <a:t>,</a:t>
            </a:r>
            <a:r>
              <a:rPr lang="en-US" altLang="zh-CN" b="0" i="0" u="none" strike="noStrike" baseline="30000" dirty="0">
                <a:effectLst/>
                <a:latin typeface="ElsevierGulliver"/>
                <a:hlinkClick r:id="rId4"/>
              </a:rPr>
              <a:t>2</a:t>
            </a:r>
            <a:r>
              <a:rPr lang="zh-CN" altLang="en-US" b="0" i="0" dirty="0">
                <a:solidFill>
                  <a:srgbClr val="1F1F1F"/>
                </a:solidFill>
                <a:effectLst/>
                <a:latin typeface="ElsevierGulliver"/>
              </a:rPr>
              <a:t>这些蛋白质中的大多数属于小 </a:t>
            </a:r>
            <a:r>
              <a:rPr lang="en-US" altLang="zh-CN" b="0" i="0" dirty="0">
                <a:solidFill>
                  <a:srgbClr val="1F1F1F"/>
                </a:solidFill>
                <a:effectLst/>
                <a:latin typeface="ElsevierGulliver"/>
              </a:rPr>
              <a:t>GTP </a:t>
            </a:r>
            <a:r>
              <a:rPr lang="zh-CN" altLang="en-US" b="0" i="0" dirty="0">
                <a:solidFill>
                  <a:srgbClr val="1F1F1F"/>
                </a:solidFill>
                <a:effectLst/>
                <a:latin typeface="ElsevierGulliver"/>
              </a:rPr>
              <a:t>酶的 </a:t>
            </a:r>
            <a:r>
              <a:rPr lang="en-US" altLang="zh-CN" b="0" i="0" dirty="0">
                <a:solidFill>
                  <a:srgbClr val="1F1F1F"/>
                </a:solidFill>
                <a:effectLst/>
                <a:latin typeface="ElsevierGulliver"/>
              </a:rPr>
              <a:t>Ras </a:t>
            </a:r>
            <a:r>
              <a:rPr lang="zh-CN" altLang="en-US" b="0" i="0" dirty="0">
                <a:solidFill>
                  <a:srgbClr val="1F1F1F"/>
                </a:solidFill>
                <a:effectLst/>
                <a:latin typeface="ElsevierGulliver"/>
              </a:rPr>
              <a:t>超家族</a:t>
            </a:r>
            <a:endParaRPr lang="en-US" altLang="zh-CN" b="0" i="0" dirty="0">
              <a:solidFill>
                <a:srgbClr val="1F1F1F"/>
              </a:solidFill>
              <a:effectLst/>
              <a:latin typeface="ElsevierGulliver"/>
            </a:endParaRPr>
          </a:p>
          <a:p>
            <a:r>
              <a:rPr lang="zh-CN" altLang="en-US" b="0" i="0" dirty="0">
                <a:solidFill>
                  <a:srgbClr val="1F1F1F"/>
                </a:solidFill>
                <a:effectLst/>
                <a:latin typeface="ElsevierGulliver"/>
              </a:rPr>
              <a:t>选择性靶向 </a:t>
            </a:r>
            <a:r>
              <a:rPr lang="en-US" altLang="zh-CN" b="0" i="0" dirty="0">
                <a:solidFill>
                  <a:srgbClr val="1F1F1F"/>
                </a:solidFill>
                <a:effectLst/>
                <a:latin typeface="ElsevierGulliver"/>
              </a:rPr>
              <a:t>GTP </a:t>
            </a:r>
            <a:r>
              <a:rPr lang="zh-CN" altLang="en-US" b="0" i="0" dirty="0">
                <a:solidFill>
                  <a:srgbClr val="1F1F1F"/>
                </a:solidFill>
                <a:effectLst/>
                <a:latin typeface="ElsevierGulliver"/>
              </a:rPr>
              <a:t>酶超家族个体成员的小分子</a:t>
            </a:r>
            <a:endParaRPr lang="en-US" altLang="zh-CN" b="0" i="0" dirty="0">
              <a:solidFill>
                <a:srgbClr val="1F1F1F"/>
              </a:solidFill>
              <a:effectLst/>
              <a:latin typeface="ElsevierGulliver"/>
            </a:endParaRPr>
          </a:p>
          <a:p>
            <a:r>
              <a:rPr lang="zh-CN" altLang="en-US" b="0" i="0" dirty="0">
                <a:solidFill>
                  <a:srgbClr val="1F1F1F"/>
                </a:solidFill>
                <a:effectLst/>
                <a:latin typeface="ElsevierGulliver"/>
              </a:rPr>
              <a:t>此类分子的例子非常有限，并且与 </a:t>
            </a:r>
            <a:r>
              <a:rPr lang="en-US" altLang="zh-CN" b="0" i="0" dirty="0">
                <a:solidFill>
                  <a:srgbClr val="1F1F1F"/>
                </a:solidFill>
                <a:effectLst/>
                <a:latin typeface="ElsevierGulliver"/>
              </a:rPr>
              <a:t>ATP </a:t>
            </a:r>
            <a:r>
              <a:rPr lang="zh-CN" altLang="en-US" b="0" i="0" dirty="0">
                <a:solidFill>
                  <a:srgbClr val="1F1F1F"/>
                </a:solidFill>
                <a:effectLst/>
                <a:latin typeface="ElsevierGulliver"/>
              </a:rPr>
              <a:t>结合蛋白不同，</a:t>
            </a:r>
            <a:r>
              <a:rPr lang="en-US" altLang="zh-CN" b="0" i="0" dirty="0">
                <a:solidFill>
                  <a:srgbClr val="1F1F1F"/>
                </a:solidFill>
                <a:effectLst/>
                <a:latin typeface="ElsevierGulliver"/>
              </a:rPr>
              <a:t>GTP </a:t>
            </a:r>
            <a:r>
              <a:rPr lang="zh-CN" altLang="en-US" b="0" i="0" dirty="0">
                <a:solidFill>
                  <a:srgbClr val="1F1F1F"/>
                </a:solidFill>
                <a:effectLst/>
                <a:latin typeface="ElsevierGulliver"/>
              </a:rPr>
              <a:t>酶仍然被广泛认为是“不可成药”的靶标。这是由于与激酶相比，</a:t>
            </a:r>
            <a:r>
              <a:rPr lang="en-US" altLang="zh-CN" b="0" i="0" dirty="0">
                <a:solidFill>
                  <a:srgbClr val="1F1F1F"/>
                </a:solidFill>
                <a:effectLst/>
                <a:latin typeface="ElsevierGulliver"/>
              </a:rPr>
              <a:t>GTP </a:t>
            </a:r>
            <a:r>
              <a:rPr lang="zh-CN" altLang="en-US" b="0" i="0" dirty="0">
                <a:solidFill>
                  <a:srgbClr val="1F1F1F"/>
                </a:solidFill>
                <a:effectLst/>
                <a:latin typeface="ElsevierGulliver"/>
              </a:rPr>
              <a:t>酶中核苷酸的结合亲和力相对较紧密且磷酸盐驱动的结合亲和力，并且 </a:t>
            </a:r>
            <a:r>
              <a:rPr lang="en-US" altLang="zh-CN" b="0" i="0" dirty="0">
                <a:solidFill>
                  <a:srgbClr val="1F1F1F"/>
                </a:solidFill>
                <a:effectLst/>
                <a:latin typeface="ElsevierGulliver"/>
              </a:rPr>
              <a:t>apo </a:t>
            </a:r>
            <a:r>
              <a:rPr lang="zh-CN" altLang="en-US" b="0" i="0" dirty="0">
                <a:solidFill>
                  <a:srgbClr val="1F1F1F"/>
                </a:solidFill>
                <a:effectLst/>
                <a:latin typeface="ElsevierGulliver"/>
              </a:rPr>
              <a:t>蛋白中没有变构位点。最近，在 </a:t>
            </a:r>
            <a:r>
              <a:rPr lang="en-US" altLang="zh-CN" b="0" i="0" dirty="0">
                <a:solidFill>
                  <a:srgbClr val="1F1F1F"/>
                </a:solidFill>
                <a:effectLst/>
                <a:latin typeface="ElsevierGulliver"/>
              </a:rPr>
              <a:t>K-Ras4B </a:t>
            </a:r>
            <a:r>
              <a:rPr lang="zh-CN" altLang="en-US" b="0" i="0" dirty="0">
                <a:solidFill>
                  <a:srgbClr val="1F1F1F"/>
                </a:solidFill>
                <a:effectLst/>
                <a:latin typeface="ElsevierGulliver"/>
              </a:rPr>
              <a:t>中发现了一个隐蔽的变构口袋</a:t>
            </a:r>
            <a:r>
              <a:rPr lang="en-US" altLang="zh-CN" b="0" i="0" dirty="0">
                <a:solidFill>
                  <a:srgbClr val="1F1F1F"/>
                </a:solidFill>
                <a:effectLst/>
                <a:latin typeface="ElsevierGulliver"/>
              </a:rPr>
              <a:t>,</a:t>
            </a:r>
            <a:r>
              <a:rPr lang="zh-CN" altLang="en-US" b="0" i="0" dirty="0">
                <a:solidFill>
                  <a:srgbClr val="1F1F1F"/>
                </a:solidFill>
                <a:effectLst/>
                <a:latin typeface="ElsevierGulliver"/>
              </a:rPr>
              <a:t>靶向 </a:t>
            </a:r>
            <a:r>
              <a:rPr lang="en-US" altLang="zh-CN" b="0" i="0" dirty="0">
                <a:solidFill>
                  <a:srgbClr val="1F1F1F"/>
                </a:solidFill>
                <a:effectLst/>
                <a:latin typeface="ElsevierGulliver"/>
              </a:rPr>
              <a:t>K-Ras</a:t>
            </a:r>
            <a:r>
              <a:rPr lang="zh-CN" altLang="en-US" b="0" i="0" dirty="0">
                <a:solidFill>
                  <a:srgbClr val="1F1F1F"/>
                </a:solidFill>
                <a:effectLst/>
                <a:latin typeface="ElsevierGulliver"/>
              </a:rPr>
              <a:t>（</a:t>
            </a:r>
            <a:r>
              <a:rPr lang="en-US" altLang="zh-CN" b="0" i="0" dirty="0">
                <a:solidFill>
                  <a:srgbClr val="1F1F1F"/>
                </a:solidFill>
                <a:effectLst/>
                <a:latin typeface="ElsevierGulliver"/>
              </a:rPr>
              <a:t>G12C</a:t>
            </a:r>
            <a:r>
              <a:rPr lang="zh-CN" altLang="en-US" b="0" i="0" dirty="0">
                <a:solidFill>
                  <a:srgbClr val="1F1F1F"/>
                </a:solidFill>
                <a:effectLst/>
                <a:latin typeface="ElsevierGulliver"/>
              </a:rPr>
              <a:t>） 突变癌症</a:t>
            </a:r>
            <a:r>
              <a:rPr lang="en-US" altLang="zh-CN" b="0" i="0" dirty="0">
                <a:solidFill>
                  <a:srgbClr val="1F1F1F"/>
                </a:solidFill>
                <a:effectLst/>
                <a:latin typeface="ElsevierGulliver"/>
              </a:rPr>
              <a:t>.</a:t>
            </a:r>
            <a:r>
              <a:rPr lang="zh-CN" altLang="en-US" b="0" i="0" dirty="0">
                <a:solidFill>
                  <a:srgbClr val="1F1F1F"/>
                </a:solidFill>
                <a:effectLst/>
                <a:latin typeface="ElsevierGulliver"/>
              </a:rPr>
              <a:t> </a:t>
            </a:r>
            <a:r>
              <a:rPr lang="en-US" altLang="zh-CN" b="0" i="0" dirty="0">
                <a:solidFill>
                  <a:srgbClr val="1F1F1F"/>
                </a:solidFill>
                <a:effectLst/>
                <a:latin typeface="ElsevierGulliver"/>
              </a:rPr>
              <a:t>K-Ras </a:t>
            </a:r>
            <a:r>
              <a:rPr lang="zh-CN" altLang="en-US" b="0" i="0" dirty="0">
                <a:solidFill>
                  <a:srgbClr val="1F1F1F"/>
                </a:solidFill>
                <a:effectLst/>
                <a:latin typeface="ElsevierGulliver"/>
              </a:rPr>
              <a:t>仍然是一个独特的案例，目前尚不清楚其他 </a:t>
            </a:r>
            <a:r>
              <a:rPr lang="en-US" altLang="zh-CN" b="0" i="0" dirty="0">
                <a:solidFill>
                  <a:srgbClr val="1F1F1F"/>
                </a:solidFill>
                <a:effectLst/>
                <a:latin typeface="ElsevierGulliver"/>
              </a:rPr>
              <a:t>GTP </a:t>
            </a:r>
            <a:r>
              <a:rPr lang="zh-CN" altLang="en-US" b="0" i="0" dirty="0">
                <a:solidFill>
                  <a:srgbClr val="1F1F1F"/>
                </a:solidFill>
                <a:effectLst/>
                <a:latin typeface="ElsevierGulliver"/>
              </a:rPr>
              <a:t>酶是否可以以类似的方式靶向</a:t>
            </a:r>
            <a:endParaRPr lang="en-US" altLang="zh-CN" b="0" i="0" dirty="0">
              <a:solidFill>
                <a:srgbClr val="1F1F1F"/>
              </a:solidFill>
              <a:effectLst/>
              <a:latin typeface="ElsevierGulliver"/>
            </a:endParaRPr>
          </a:p>
          <a:p>
            <a:r>
              <a:rPr lang="zh-CN" altLang="en-US" b="0" i="0" dirty="0">
                <a:solidFill>
                  <a:srgbClr val="1F1F1F"/>
                </a:solidFill>
                <a:effectLst/>
                <a:latin typeface="ElsevierGulliver"/>
              </a:rPr>
              <a:t>系统地绘制了各种 </a:t>
            </a:r>
            <a:r>
              <a:rPr lang="en-US" altLang="zh-CN" b="0" i="0" dirty="0">
                <a:solidFill>
                  <a:srgbClr val="1F1F1F"/>
                </a:solidFill>
                <a:effectLst/>
                <a:latin typeface="ElsevierGulliver"/>
              </a:rPr>
              <a:t>GTP </a:t>
            </a:r>
            <a:r>
              <a:rPr lang="zh-CN" altLang="en-US" b="0" i="0" dirty="0">
                <a:solidFill>
                  <a:srgbClr val="1F1F1F"/>
                </a:solidFill>
                <a:effectLst/>
                <a:latin typeface="ElsevierGulliver"/>
              </a:rPr>
              <a:t>酶家族成员的 </a:t>
            </a:r>
            <a:r>
              <a:rPr lang="en-US" altLang="zh-CN" b="0" i="0" dirty="0">
                <a:solidFill>
                  <a:srgbClr val="1F1F1F"/>
                </a:solidFill>
                <a:effectLst/>
                <a:latin typeface="ElsevierGulliver"/>
              </a:rPr>
              <a:t>SII </a:t>
            </a:r>
            <a:r>
              <a:rPr lang="zh-CN" altLang="en-US" b="0" i="0" dirty="0">
                <a:solidFill>
                  <a:srgbClr val="1F1F1F"/>
                </a:solidFill>
                <a:effectLst/>
                <a:latin typeface="ElsevierGulliver"/>
              </a:rPr>
              <a:t>口袋，发现尽管序列同源性有限，但 </a:t>
            </a:r>
            <a:r>
              <a:rPr lang="en-US" altLang="zh-CN" b="0" i="0" dirty="0">
                <a:solidFill>
                  <a:srgbClr val="1F1F1F"/>
                </a:solidFill>
                <a:effectLst/>
                <a:latin typeface="ElsevierGulliver"/>
              </a:rPr>
              <a:t>SII </a:t>
            </a:r>
            <a:r>
              <a:rPr lang="zh-CN" altLang="en-US" b="0" i="0" dirty="0">
                <a:solidFill>
                  <a:srgbClr val="1F1F1F"/>
                </a:solidFill>
                <a:effectLst/>
                <a:latin typeface="ElsevierGulliver"/>
              </a:rPr>
              <a:t>口袋的关键元件在 </a:t>
            </a:r>
            <a:r>
              <a:rPr lang="en-US" altLang="zh-CN" b="0" i="0" dirty="0">
                <a:solidFill>
                  <a:srgbClr val="1F1F1F"/>
                </a:solidFill>
                <a:effectLst/>
                <a:latin typeface="ElsevierGulliver"/>
              </a:rPr>
              <a:t>GTP </a:t>
            </a:r>
            <a:r>
              <a:rPr lang="zh-CN" altLang="en-US" b="0" i="0" dirty="0">
                <a:solidFill>
                  <a:srgbClr val="1F1F1F"/>
                </a:solidFill>
                <a:effectLst/>
                <a:latin typeface="ElsevierGulliver"/>
              </a:rPr>
              <a:t>酶的 </a:t>
            </a:r>
            <a:r>
              <a:rPr lang="en-US" altLang="zh-CN" b="0" i="0" dirty="0">
                <a:solidFill>
                  <a:srgbClr val="1F1F1F"/>
                </a:solidFill>
                <a:effectLst/>
                <a:latin typeface="ElsevierGulliver"/>
              </a:rPr>
              <a:t>Ras</a:t>
            </a:r>
            <a:r>
              <a:rPr lang="zh-CN" altLang="en-US" b="0" i="0" dirty="0">
                <a:solidFill>
                  <a:srgbClr val="1F1F1F"/>
                </a:solidFill>
                <a:effectLst/>
                <a:latin typeface="ElsevierGulliver"/>
              </a:rPr>
              <a:t>、</a:t>
            </a:r>
            <a:r>
              <a:rPr lang="en-US" altLang="zh-CN" b="0" i="0" dirty="0">
                <a:solidFill>
                  <a:srgbClr val="1F1F1F"/>
                </a:solidFill>
                <a:effectLst/>
                <a:latin typeface="ElsevierGulliver"/>
              </a:rPr>
              <a:t>Rho </a:t>
            </a:r>
            <a:r>
              <a:rPr lang="zh-CN" altLang="en-US" b="0" i="0" dirty="0">
                <a:solidFill>
                  <a:srgbClr val="1F1F1F"/>
                </a:solidFill>
                <a:effectLst/>
                <a:latin typeface="ElsevierGulliver"/>
              </a:rPr>
              <a:t>和 </a:t>
            </a:r>
            <a:r>
              <a:rPr lang="en-US" altLang="zh-CN" b="0" i="0" dirty="0">
                <a:solidFill>
                  <a:srgbClr val="1F1F1F"/>
                </a:solidFill>
                <a:effectLst/>
                <a:latin typeface="ElsevierGulliver"/>
              </a:rPr>
              <a:t>Rab </a:t>
            </a:r>
            <a:r>
              <a:rPr lang="zh-CN" altLang="en-US" b="0" i="0" dirty="0">
                <a:solidFill>
                  <a:srgbClr val="1F1F1F"/>
                </a:solidFill>
                <a:effectLst/>
                <a:latin typeface="ElsevierGulliver"/>
              </a:rPr>
              <a:t>家族中是保守的，从而能够靶向 </a:t>
            </a:r>
            <a:r>
              <a:rPr lang="en-US" altLang="zh-CN" b="0" i="0" dirty="0">
                <a:solidFill>
                  <a:srgbClr val="1F1F1F"/>
                </a:solidFill>
                <a:effectLst/>
                <a:latin typeface="ElsevierGulliver"/>
              </a:rPr>
              <a:t>K-Ras </a:t>
            </a:r>
            <a:r>
              <a:rPr lang="zh-CN" altLang="en-US" b="0" i="0" dirty="0">
                <a:solidFill>
                  <a:srgbClr val="1F1F1F"/>
                </a:solidFill>
                <a:effectLst/>
                <a:latin typeface="ElsevierGulliver"/>
              </a:rPr>
              <a:t>以外的许多 </a:t>
            </a:r>
            <a:r>
              <a:rPr lang="en-US" altLang="zh-CN" b="0" i="0" dirty="0">
                <a:solidFill>
                  <a:srgbClr val="1F1F1F"/>
                </a:solidFill>
                <a:effectLst/>
                <a:latin typeface="ElsevierGulliver"/>
              </a:rPr>
              <a:t>GTP </a:t>
            </a:r>
            <a:r>
              <a:rPr lang="zh-CN" altLang="en-US" b="0" i="0" dirty="0">
                <a:solidFill>
                  <a:srgbClr val="1F1F1F"/>
                </a:solidFill>
                <a:effectLst/>
                <a:latin typeface="ElsevierGulliver"/>
              </a:rPr>
              <a:t>酶</a:t>
            </a:r>
            <a:endParaRPr lang="en-US" altLang="zh-CN" b="0" i="0" dirty="0">
              <a:solidFill>
                <a:srgbClr val="1F1F1F"/>
              </a:solidFill>
              <a:effectLst/>
              <a:latin typeface="ElsevierGulliver"/>
            </a:endParaRPr>
          </a:p>
          <a:p>
            <a:r>
              <a:rPr lang="zh-CN" altLang="en-US" b="0" i="0" dirty="0">
                <a:solidFill>
                  <a:srgbClr val="1F1F1F"/>
                </a:solidFill>
                <a:effectLst/>
                <a:latin typeface="ElsevierGulliver"/>
              </a:rPr>
              <a:t>为这个以前无法成药的家族的许多成员开发优化的抑制剂提供了潜力</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31</a:t>
            </a:fld>
            <a:endParaRPr lang="zh-CN" altLang="en-US"/>
          </a:p>
        </p:txBody>
      </p:sp>
    </p:spTree>
    <p:extLst>
      <p:ext uri="{BB962C8B-B14F-4D97-AF65-F5344CB8AC3E}">
        <p14:creationId xmlns:p14="http://schemas.microsoft.com/office/powerpoint/2010/main" val="2274522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Harding"/>
              </a:rPr>
              <a:t>神经退行性疾病的特征是中枢神经系统中特定蛋白质的异常丝状组装</a:t>
            </a:r>
            <a:endParaRPr lang="en-US" altLang="zh-CN" b="0" i="0" dirty="0">
              <a:solidFill>
                <a:srgbClr val="222222"/>
              </a:solidFill>
              <a:effectLst/>
              <a:latin typeface="Harding"/>
            </a:endParaRPr>
          </a:p>
          <a:p>
            <a:r>
              <a:rPr lang="zh-CN" altLang="en-US" b="0" i="0" dirty="0">
                <a:solidFill>
                  <a:srgbClr val="222222"/>
                </a:solidFill>
                <a:effectLst/>
                <a:latin typeface="Harding"/>
              </a:rPr>
              <a:t>电子冷冻显微镜 （</a:t>
            </a:r>
            <a:r>
              <a:rPr lang="en-US" altLang="zh-CN" b="0" i="0" dirty="0">
                <a:solidFill>
                  <a:srgbClr val="222222"/>
                </a:solidFill>
                <a:effectLst/>
                <a:latin typeface="Harding"/>
              </a:rPr>
              <a:t>cryo-EM</a:t>
            </a:r>
            <a:r>
              <a:rPr lang="zh-CN" altLang="en-US" b="0" i="0" dirty="0">
                <a:solidFill>
                  <a:srgbClr val="222222"/>
                </a:solidFill>
                <a:effectLst/>
                <a:latin typeface="Harding"/>
              </a:rPr>
              <a:t>） 的最新进展使能够从患者大脑中确定蛋白质丝的结构</a:t>
            </a:r>
            <a:endParaRPr lang="en-US" altLang="zh-CN" b="0" i="0" dirty="0">
              <a:solidFill>
                <a:srgbClr val="222222"/>
              </a:solidFill>
              <a:effectLst/>
              <a:latin typeface="Harding"/>
            </a:endParaRPr>
          </a:p>
          <a:p>
            <a:r>
              <a:rPr lang="zh-CN" altLang="en-US" b="0" i="0" dirty="0">
                <a:solidFill>
                  <a:srgbClr val="222222"/>
                </a:solidFill>
                <a:effectLst/>
                <a:latin typeface="Harding"/>
              </a:rPr>
              <a:t>具有 </a:t>
            </a:r>
            <a:r>
              <a:rPr lang="en-US" altLang="zh-CN" b="0" i="0" dirty="0">
                <a:solidFill>
                  <a:srgbClr val="222222"/>
                </a:solidFill>
                <a:effectLst/>
                <a:latin typeface="Harding"/>
              </a:rPr>
              <a:t>TDP-43 </a:t>
            </a:r>
            <a:r>
              <a:rPr lang="zh-CN" altLang="en-US" b="0" i="0" dirty="0">
                <a:solidFill>
                  <a:srgbClr val="222222"/>
                </a:solidFill>
                <a:effectLst/>
                <a:latin typeface="Harding"/>
              </a:rPr>
              <a:t>包涵体的额颞叶变性 （</a:t>
            </a:r>
            <a:r>
              <a:rPr lang="en-US" altLang="zh-CN" b="0" i="0" dirty="0">
                <a:solidFill>
                  <a:srgbClr val="222222"/>
                </a:solidFill>
                <a:effectLst/>
                <a:latin typeface="Harding"/>
              </a:rPr>
              <a:t>FTLD-TDP</a:t>
            </a:r>
            <a:r>
              <a:rPr lang="zh-CN" altLang="en-US" b="0" i="0" dirty="0">
                <a:solidFill>
                  <a:srgbClr val="222222"/>
                </a:solidFill>
                <a:effectLst/>
                <a:latin typeface="Harding"/>
              </a:rPr>
              <a:t>）</a:t>
            </a:r>
            <a:endParaRPr lang="en-US" altLang="zh-CN" b="0" i="0" dirty="0">
              <a:solidFill>
                <a:srgbClr val="222222"/>
              </a:solidFill>
              <a:effectLst/>
              <a:latin typeface="Harding"/>
            </a:endParaRPr>
          </a:p>
          <a:p>
            <a:r>
              <a:rPr lang="zh-CN" altLang="en-US" b="0" i="0" dirty="0">
                <a:solidFill>
                  <a:srgbClr val="222222"/>
                </a:solidFill>
                <a:effectLst/>
                <a:latin typeface="Harding"/>
              </a:rPr>
              <a:t>确定 </a:t>
            </a:r>
            <a:r>
              <a:rPr lang="en-US" altLang="zh-CN" b="0" i="0" dirty="0">
                <a:solidFill>
                  <a:srgbClr val="222222"/>
                </a:solidFill>
                <a:effectLst/>
                <a:latin typeface="Harding"/>
              </a:rPr>
              <a:t>FTLD-TDP C </a:t>
            </a:r>
            <a:r>
              <a:rPr lang="zh-CN" altLang="en-US" b="0" i="0" dirty="0">
                <a:solidFill>
                  <a:srgbClr val="222222"/>
                </a:solidFill>
                <a:effectLst/>
                <a:latin typeface="Harding"/>
              </a:rPr>
              <a:t>型个体大脑的细丝结构，这是最常见的散发性 </a:t>
            </a:r>
            <a:r>
              <a:rPr lang="en-US" altLang="zh-CN" b="0" i="0" dirty="0">
                <a:solidFill>
                  <a:srgbClr val="222222"/>
                </a:solidFill>
                <a:effectLst/>
                <a:latin typeface="Harding"/>
              </a:rPr>
              <a:t>FTLD-TDP </a:t>
            </a:r>
            <a:r>
              <a:rPr lang="zh-CN" altLang="en-US" b="0" i="0" dirty="0">
                <a:solidFill>
                  <a:srgbClr val="222222"/>
                </a:solidFill>
                <a:effectLst/>
                <a:latin typeface="Harding"/>
              </a:rPr>
              <a:t>形式之一</a:t>
            </a:r>
            <a:endParaRPr lang="en-US" altLang="zh-CN" b="0" i="0" dirty="0">
              <a:solidFill>
                <a:srgbClr val="222222"/>
              </a:solidFill>
              <a:effectLst/>
              <a:latin typeface="Harding"/>
            </a:endParaRPr>
          </a:p>
          <a:p>
            <a:r>
              <a:rPr lang="zh-CN" altLang="en-US" b="0" i="0" dirty="0">
                <a:solidFill>
                  <a:srgbClr val="222222"/>
                </a:solidFill>
                <a:effectLst/>
                <a:latin typeface="Harding"/>
              </a:rPr>
              <a:t>联蛋白 </a:t>
            </a:r>
            <a:r>
              <a:rPr lang="en-US" altLang="zh-CN" b="0" i="0" dirty="0">
                <a:solidFill>
                  <a:srgbClr val="222222"/>
                </a:solidFill>
                <a:effectLst/>
                <a:latin typeface="Harding"/>
              </a:rPr>
              <a:t>A11 </a:t>
            </a:r>
            <a:r>
              <a:rPr lang="zh-CN" altLang="en-US" b="0" i="0" dirty="0">
                <a:solidFill>
                  <a:srgbClr val="222222"/>
                </a:solidFill>
                <a:effectLst/>
                <a:latin typeface="Harding"/>
              </a:rPr>
              <a:t>（</a:t>
            </a:r>
            <a:r>
              <a:rPr lang="en-US" altLang="zh-CN" b="0" i="0" dirty="0">
                <a:solidFill>
                  <a:srgbClr val="222222"/>
                </a:solidFill>
                <a:effectLst/>
                <a:latin typeface="Harding"/>
              </a:rPr>
              <a:t>ANXA11</a:t>
            </a:r>
            <a:r>
              <a:rPr lang="zh-CN" altLang="en-US" b="0" i="0" dirty="0">
                <a:solidFill>
                  <a:srgbClr val="222222"/>
                </a:solidFill>
                <a:effectLst/>
                <a:latin typeface="Harding"/>
              </a:rPr>
              <a:t>） 与异聚淀粉样蛋白丝中的 </a:t>
            </a:r>
            <a:r>
              <a:rPr lang="en-US" altLang="zh-CN" b="0" i="0" dirty="0">
                <a:solidFill>
                  <a:srgbClr val="222222"/>
                </a:solidFill>
                <a:effectLst/>
                <a:latin typeface="Harding"/>
              </a:rPr>
              <a:t>TDP-43 </a:t>
            </a:r>
            <a:r>
              <a:rPr lang="zh-CN" altLang="en-US" b="0" i="0" dirty="0">
                <a:solidFill>
                  <a:srgbClr val="222222"/>
                </a:solidFill>
                <a:effectLst/>
                <a:latin typeface="Harding"/>
              </a:rPr>
              <a:t>共组装。</a:t>
            </a:r>
            <a:endParaRPr lang="en-US" altLang="zh-CN" b="0" i="0" dirty="0">
              <a:solidFill>
                <a:srgbClr val="222222"/>
              </a:solidFill>
              <a:effectLst/>
              <a:latin typeface="Harding"/>
            </a:endParaRPr>
          </a:p>
          <a:p>
            <a:r>
              <a:rPr lang="zh-CN" altLang="en-US" b="0" i="0" dirty="0">
                <a:solidFill>
                  <a:srgbClr val="222222"/>
                </a:solidFill>
                <a:effectLst/>
                <a:latin typeface="Harding"/>
              </a:rPr>
              <a:t>人脑中前所未有的异聚淀粉样蛋白丝的形成改变了我们对淀粉样蛋白组装的理解，可能对神经退行性疾病的发病机制具有重要意义。</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32</a:t>
            </a:fld>
            <a:endParaRPr lang="zh-CN" altLang="en-US"/>
          </a:p>
        </p:txBody>
      </p:sp>
    </p:spTree>
    <p:extLst>
      <p:ext uri="{BB962C8B-B14F-4D97-AF65-F5344CB8AC3E}">
        <p14:creationId xmlns:p14="http://schemas.microsoft.com/office/powerpoint/2010/main" val="1647513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22222"/>
                </a:solidFill>
                <a:effectLst/>
                <a:latin typeface="Harding"/>
              </a:rPr>
              <a:t>SAR11 </a:t>
            </a:r>
            <a:r>
              <a:rPr lang="zh-CN" altLang="en-US" b="0" i="0" dirty="0">
                <a:solidFill>
                  <a:srgbClr val="222222"/>
                </a:solidFill>
                <a:effectLst/>
                <a:latin typeface="Harding"/>
              </a:rPr>
              <a:t>细菌是海洋表层最丰富的微生物</a:t>
            </a:r>
            <a:r>
              <a:rPr lang="en-US" altLang="zh-CN" b="0" i="0" baseline="30000" dirty="0">
                <a:solidFill>
                  <a:srgbClr val="006699"/>
                </a:solidFill>
                <a:effectLst/>
                <a:latin typeface="Harding"/>
                <a:hlinkClick r:id="rId3" tooltip="Morris, R. M. et al. SAR11 clade dominates ocean surface bacterioplankton communities. Nature 420, 806–810 (2002)."/>
              </a:rPr>
              <a:t>1</a:t>
            </a:r>
            <a:r>
              <a:rPr lang="zh-CN" altLang="en-US" b="0" i="0" dirty="0">
                <a:solidFill>
                  <a:srgbClr val="222222"/>
                </a:solidFill>
                <a:effectLst/>
                <a:latin typeface="Harding"/>
              </a:rPr>
              <a:t>具有全球生物地球化学重要性</a:t>
            </a:r>
            <a:r>
              <a:rPr lang="en-US" altLang="zh-CN" b="0" i="0" baseline="30000" dirty="0">
                <a:solidFill>
                  <a:srgbClr val="006699"/>
                </a:solidFill>
                <a:effectLst/>
                <a:latin typeface="Harding"/>
                <a:hlinkClick r:id="rId4" tooltip="Carini, P., White, A. E., Campbell, E. O. &amp; Giovannoni, S. J. Methane production by phosphate-starved SAR11 chemoheterotrophic marine bacteria. Nat. Commun. 5, 4346 (2014)."/>
              </a:rPr>
              <a:t>2,3,4</a:t>
            </a:r>
            <a:r>
              <a:rPr lang="en-US" altLang="zh-CN" b="0" i="0" dirty="0">
                <a:solidFill>
                  <a:srgbClr val="222222"/>
                </a:solidFill>
                <a:effectLst/>
                <a:latin typeface="Harding"/>
              </a:rPr>
              <a:t>.</a:t>
            </a:r>
            <a:r>
              <a:rPr lang="zh-CN" altLang="en-US" b="0" i="0" dirty="0">
                <a:solidFill>
                  <a:srgbClr val="222222"/>
                </a:solidFill>
                <a:effectLst/>
                <a:latin typeface="Harding"/>
              </a:rPr>
              <a:t>为了在竞争激烈的寡营养环境中茁壮成长，这些细菌严重依赖溶质结合蛋白，这些蛋白通过膜转运蛋白促进特定底物的摄取</a:t>
            </a:r>
            <a:endParaRPr lang="en-US" altLang="zh-CN" b="0" i="0" dirty="0">
              <a:solidFill>
                <a:srgbClr val="222222"/>
              </a:solidFill>
              <a:effectLst/>
              <a:latin typeface="Harding"/>
            </a:endParaRPr>
          </a:p>
          <a:p>
            <a:r>
              <a:rPr lang="en-US" altLang="zh-CN" b="0" i="0" dirty="0">
                <a:solidFill>
                  <a:srgbClr val="222222"/>
                </a:solidFill>
                <a:effectLst/>
                <a:latin typeface="Harding"/>
              </a:rPr>
              <a:t>SAR11 </a:t>
            </a:r>
            <a:r>
              <a:rPr lang="zh-CN" altLang="en-US" b="0" i="0" dirty="0">
                <a:solidFill>
                  <a:srgbClr val="222222"/>
                </a:solidFill>
                <a:effectLst/>
                <a:latin typeface="Harding"/>
              </a:rPr>
              <a:t>细菌中的所有溶质结合蛋白进行了全基因组实验表征，揭示了有助于 </a:t>
            </a:r>
            <a:r>
              <a:rPr lang="en-US" altLang="zh-CN" b="0" i="0" dirty="0">
                <a:solidFill>
                  <a:srgbClr val="222222"/>
                </a:solidFill>
                <a:effectLst/>
                <a:latin typeface="Harding"/>
              </a:rPr>
              <a:t>SAR11 </a:t>
            </a:r>
            <a:r>
              <a:rPr lang="zh-CN" altLang="en-US" b="0" i="0" dirty="0">
                <a:solidFill>
                  <a:srgbClr val="222222"/>
                </a:solidFill>
                <a:effectLst/>
                <a:latin typeface="Harding"/>
              </a:rPr>
              <a:t>细菌在寡营养环境中取得成功的特定功能和特性的一般趋势</a:t>
            </a:r>
            <a:endParaRPr lang="en-US" altLang="zh-CN" b="0" i="0" dirty="0">
              <a:solidFill>
                <a:srgbClr val="222222"/>
              </a:solidFill>
              <a:effectLst/>
              <a:latin typeface="Harding"/>
            </a:endParaRPr>
          </a:p>
          <a:p>
            <a:r>
              <a:rPr lang="zh-CN" altLang="en-US" b="0" i="0" dirty="0">
                <a:solidFill>
                  <a:srgbClr val="222222"/>
                </a:solidFill>
                <a:effectLst/>
                <a:latin typeface="Harding"/>
              </a:rPr>
              <a:t>我们发现 </a:t>
            </a:r>
            <a:r>
              <a:rPr lang="en-US" altLang="zh-CN" b="0" i="0" dirty="0">
                <a:solidFill>
                  <a:srgbClr val="222222"/>
                </a:solidFill>
                <a:effectLst/>
                <a:latin typeface="Harding"/>
              </a:rPr>
              <a:t>SAR11 </a:t>
            </a:r>
            <a:r>
              <a:rPr lang="zh-CN" altLang="en-US" b="0" i="0" dirty="0">
                <a:solidFill>
                  <a:srgbClr val="222222"/>
                </a:solidFill>
                <a:effectLst/>
                <a:latin typeface="Harding"/>
              </a:rPr>
              <a:t>细菌的溶质结合蛋白具有极高的结合亲和力 （解离常数 </a:t>
            </a:r>
            <a:r>
              <a:rPr lang="en-US" altLang="zh-CN" b="0" i="0" dirty="0">
                <a:solidFill>
                  <a:srgbClr val="222222"/>
                </a:solidFill>
                <a:effectLst/>
                <a:latin typeface="Harding"/>
              </a:rPr>
              <a:t>&gt;20 </a:t>
            </a:r>
            <a:r>
              <a:rPr lang="en-US" altLang="zh-CN" b="0" i="0" dirty="0" err="1">
                <a:solidFill>
                  <a:srgbClr val="222222"/>
                </a:solidFill>
                <a:effectLst/>
                <a:latin typeface="Harding"/>
              </a:rPr>
              <a:t>pM</a:t>
            </a:r>
            <a:r>
              <a:rPr lang="zh-CN" altLang="en-US" b="0" i="0" dirty="0">
                <a:solidFill>
                  <a:srgbClr val="222222"/>
                </a:solidFill>
                <a:effectLst/>
                <a:latin typeface="Harding"/>
              </a:rPr>
              <a:t>） 和高结合特异性，揭示了寡营养适应的分子机制。</a:t>
            </a:r>
            <a:endParaRPr lang="en-US" altLang="zh-CN" b="0" i="0" dirty="0">
              <a:solidFill>
                <a:srgbClr val="222222"/>
              </a:solidFill>
              <a:effectLst/>
              <a:latin typeface="Harding"/>
            </a:endParaRPr>
          </a:p>
          <a:p>
            <a:r>
              <a:rPr lang="zh-CN" altLang="en-US" b="0" i="0" dirty="0">
                <a:solidFill>
                  <a:srgbClr val="222222"/>
                </a:solidFill>
                <a:effectLst/>
                <a:latin typeface="Harding"/>
              </a:rPr>
              <a:t>精氨酸和葡萄糖</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33</a:t>
            </a:fld>
            <a:endParaRPr lang="zh-CN" altLang="en-US"/>
          </a:p>
        </p:txBody>
      </p:sp>
    </p:spTree>
    <p:extLst>
      <p:ext uri="{BB962C8B-B14F-4D97-AF65-F5344CB8AC3E}">
        <p14:creationId xmlns:p14="http://schemas.microsoft.com/office/powerpoint/2010/main" val="3631776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Harding"/>
              </a:rPr>
              <a:t>（</a:t>
            </a:r>
            <a:r>
              <a:rPr lang="en-US" altLang="zh-CN" b="0" i="0" dirty="0">
                <a:solidFill>
                  <a:srgbClr val="222222"/>
                </a:solidFill>
                <a:effectLst/>
                <a:latin typeface="Harding"/>
              </a:rPr>
              <a:t>TIP60-C</a:t>
            </a:r>
            <a:r>
              <a:rPr lang="zh-CN" altLang="en-US" b="0" i="0" dirty="0">
                <a:solidFill>
                  <a:srgbClr val="222222"/>
                </a:solidFill>
                <a:effectLst/>
                <a:latin typeface="Harding"/>
              </a:rPr>
              <a:t>） 是一个由 </a:t>
            </a:r>
            <a:r>
              <a:rPr lang="en-US" altLang="zh-CN" b="0" i="0" dirty="0">
                <a:solidFill>
                  <a:srgbClr val="222222"/>
                </a:solidFill>
                <a:effectLst/>
                <a:latin typeface="Harding"/>
              </a:rPr>
              <a:t>20 </a:t>
            </a:r>
            <a:r>
              <a:rPr lang="zh-CN" altLang="en-US" b="0" i="0" dirty="0">
                <a:solidFill>
                  <a:srgbClr val="222222"/>
                </a:solidFill>
                <a:effectLst/>
                <a:latin typeface="Harding"/>
              </a:rPr>
              <a:t>个亚基组成的组装体，通过两种酶促活性影响染色质结构</a:t>
            </a:r>
            <a:endParaRPr lang="en-US" altLang="zh-CN" b="0" i="0" dirty="0">
              <a:solidFill>
                <a:srgbClr val="060607"/>
              </a:solidFill>
              <a:effectLst/>
              <a:latin typeface="-apple-system"/>
            </a:endParaRPr>
          </a:p>
          <a:p>
            <a:r>
              <a:rPr lang="en-US" altLang="zh-CN" b="0" i="0" dirty="0">
                <a:solidFill>
                  <a:srgbClr val="060607"/>
                </a:solidFill>
                <a:effectLst/>
                <a:latin typeface="-apple-system"/>
              </a:rPr>
              <a:t>ATP</a:t>
            </a:r>
            <a:r>
              <a:rPr lang="zh-CN" altLang="en-US" b="0" i="0" dirty="0">
                <a:solidFill>
                  <a:srgbClr val="060607"/>
                </a:solidFill>
                <a:effectLst/>
                <a:latin typeface="-apple-system"/>
              </a:rPr>
              <a:t>依赖的组蛋白</a:t>
            </a:r>
            <a:r>
              <a:rPr lang="en-US" altLang="zh-CN" b="0" i="0" dirty="0">
                <a:solidFill>
                  <a:srgbClr val="060607"/>
                </a:solidFill>
                <a:effectLst/>
                <a:latin typeface="-apple-system"/>
              </a:rPr>
              <a:t>H2A/H2B</a:t>
            </a:r>
            <a:r>
              <a:rPr lang="zh-CN" altLang="en-US" b="0" i="0" dirty="0">
                <a:solidFill>
                  <a:srgbClr val="060607"/>
                </a:solidFill>
                <a:effectLst/>
                <a:latin typeface="-apple-system"/>
              </a:rPr>
              <a:t>交换为</a:t>
            </a:r>
            <a:r>
              <a:rPr lang="en-US" altLang="zh-CN" b="0" i="0" dirty="0">
                <a:solidFill>
                  <a:srgbClr val="060607"/>
                </a:solidFill>
                <a:effectLst/>
                <a:latin typeface="-apple-system"/>
              </a:rPr>
              <a:t>H2A.Z/H2B</a:t>
            </a:r>
            <a:r>
              <a:rPr lang="zh-CN" altLang="en-US" b="0" i="0" dirty="0">
                <a:solidFill>
                  <a:srgbClr val="060607"/>
                </a:solidFill>
                <a:effectLst/>
                <a:latin typeface="-apple-system"/>
              </a:rPr>
              <a:t>和组蛋白乙酰化这两种酶活性来影响染色质结构</a:t>
            </a:r>
            <a:endParaRPr lang="en-US" altLang="zh-CN" b="0" i="0" dirty="0">
              <a:solidFill>
                <a:srgbClr val="060607"/>
              </a:solidFill>
              <a:effectLst/>
              <a:latin typeface="-apple-system"/>
            </a:endParaRPr>
          </a:p>
          <a:p>
            <a:r>
              <a:rPr lang="en-US" altLang="zh-CN" b="0" i="0" dirty="0">
                <a:solidFill>
                  <a:srgbClr val="222222"/>
                </a:solidFill>
                <a:effectLst/>
                <a:latin typeface="Harding"/>
              </a:rPr>
              <a:t>TRRAP </a:t>
            </a:r>
            <a:r>
              <a:rPr lang="zh-CN" altLang="en-US" b="0" i="0" dirty="0">
                <a:solidFill>
                  <a:srgbClr val="222222"/>
                </a:solidFill>
                <a:effectLst/>
                <a:latin typeface="Harding"/>
              </a:rPr>
              <a:t>激活剂结合模块</a:t>
            </a:r>
            <a:r>
              <a:rPr lang="zh-CN" altLang="en-US" b="0" i="0" dirty="0">
                <a:solidFill>
                  <a:srgbClr val="060607"/>
                </a:solidFill>
                <a:effectLst/>
                <a:latin typeface="-apple-system"/>
              </a:rPr>
              <a:t>；</a:t>
            </a:r>
            <a:r>
              <a:rPr lang="en-US" altLang="zh-CN" b="0" i="0" dirty="0">
                <a:solidFill>
                  <a:srgbClr val="222222"/>
                </a:solidFill>
                <a:effectLst/>
                <a:latin typeface="Harding"/>
              </a:rPr>
              <a:t>EP400 </a:t>
            </a:r>
            <a:r>
              <a:rPr lang="zh-CN" altLang="en-US" b="0" i="0" dirty="0">
                <a:solidFill>
                  <a:srgbClr val="222222"/>
                </a:solidFill>
                <a:effectLst/>
                <a:latin typeface="Harding"/>
              </a:rPr>
              <a:t>亚基包含 </a:t>
            </a:r>
            <a:r>
              <a:rPr lang="en-US" altLang="zh-CN" b="0" i="0" dirty="0">
                <a:solidFill>
                  <a:srgbClr val="222222"/>
                </a:solidFill>
                <a:effectLst/>
                <a:latin typeface="Harding"/>
              </a:rPr>
              <a:t>ATPase motor</a:t>
            </a:r>
            <a:endParaRPr lang="en-US" altLang="zh-CN" b="0" i="0" dirty="0">
              <a:solidFill>
                <a:srgbClr val="060607"/>
              </a:solidFill>
              <a:effectLst/>
              <a:latin typeface="-apple-system"/>
            </a:endParaRPr>
          </a:p>
          <a:p>
            <a:r>
              <a:rPr lang="zh-CN" altLang="en-US" b="0" i="0" dirty="0">
                <a:solidFill>
                  <a:srgbClr val="222222"/>
                </a:solidFill>
                <a:effectLst/>
                <a:latin typeface="Harding"/>
              </a:rPr>
              <a:t>组蛋白交换机制；将 </a:t>
            </a:r>
            <a:r>
              <a:rPr lang="en-US" altLang="zh-CN" b="0" i="0" dirty="0">
                <a:solidFill>
                  <a:srgbClr val="222222"/>
                </a:solidFill>
                <a:effectLst/>
                <a:latin typeface="Harding"/>
              </a:rPr>
              <a:t>TIP60-C </a:t>
            </a:r>
            <a:r>
              <a:rPr lang="zh-CN" altLang="en-US" b="0" i="0" dirty="0">
                <a:solidFill>
                  <a:srgbClr val="222222"/>
                </a:solidFill>
                <a:effectLst/>
                <a:latin typeface="Harding"/>
              </a:rPr>
              <a:t>吸收到染色质上的模式不同</a:t>
            </a:r>
            <a:endParaRPr lang="en-US" altLang="zh-CN" b="0" i="0" dirty="0">
              <a:solidFill>
                <a:srgbClr val="060607"/>
              </a:solidFill>
              <a:effectLst/>
              <a:latin typeface="-apple-system"/>
            </a:endParaRPr>
          </a:p>
          <a:p>
            <a:r>
              <a:rPr lang="en-US" altLang="zh-CN" b="0" i="0" dirty="0">
                <a:solidFill>
                  <a:srgbClr val="222222"/>
                </a:solidFill>
                <a:effectLst/>
                <a:latin typeface="Harding"/>
              </a:rPr>
              <a:t> 2.4-3.3 Å </a:t>
            </a:r>
            <a:r>
              <a:rPr lang="zh-CN" altLang="en-US" b="0" i="0" dirty="0">
                <a:solidFill>
                  <a:srgbClr val="222222"/>
                </a:solidFill>
                <a:effectLst/>
                <a:latin typeface="Harding"/>
              </a:rPr>
              <a:t>分辨率结构</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34</a:t>
            </a:fld>
            <a:endParaRPr lang="zh-CN" altLang="en-US"/>
          </a:p>
        </p:txBody>
      </p:sp>
    </p:spTree>
    <p:extLst>
      <p:ext uri="{BB962C8B-B14F-4D97-AF65-F5344CB8AC3E}">
        <p14:creationId xmlns:p14="http://schemas.microsoft.com/office/powerpoint/2010/main" val="3050773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35</a:t>
            </a:fld>
            <a:endParaRPr lang="zh-CN" altLang="en-US"/>
          </a:p>
        </p:txBody>
      </p:sp>
    </p:spTree>
    <p:extLst>
      <p:ext uri="{BB962C8B-B14F-4D97-AF65-F5344CB8AC3E}">
        <p14:creationId xmlns:p14="http://schemas.microsoft.com/office/powerpoint/2010/main" val="319908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F1F1F"/>
                </a:solidFill>
                <a:effectLst/>
                <a:latin typeface="ElsevierGulliver"/>
              </a:rPr>
              <a:t>药物滥用和心理健康服务管理局</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4</a:t>
            </a:fld>
            <a:endParaRPr lang="zh-CN" altLang="en-US"/>
          </a:p>
        </p:txBody>
      </p:sp>
    </p:spTree>
    <p:extLst>
      <p:ext uri="{BB962C8B-B14F-4D97-AF65-F5344CB8AC3E}">
        <p14:creationId xmlns:p14="http://schemas.microsoft.com/office/powerpoint/2010/main" val="1120047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Harding"/>
              </a:rPr>
              <a:t>注意力缺陷多动障碍</a:t>
            </a:r>
            <a:endParaRPr lang="en-US" altLang="zh-CN" b="0" i="0" dirty="0">
              <a:solidFill>
                <a:srgbClr val="222222"/>
              </a:solidFill>
              <a:effectLst/>
              <a:latin typeface="Harding"/>
            </a:endParaRPr>
          </a:p>
          <a:p>
            <a:r>
              <a:rPr lang="zh-CN" altLang="en-US" b="0" i="0" dirty="0">
                <a:solidFill>
                  <a:srgbClr val="060607"/>
                </a:solidFill>
                <a:effectLst/>
                <a:latin typeface="-apple-system"/>
              </a:rPr>
              <a:t>注意力不集中、多动和冲动行为</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5</a:t>
            </a:fld>
            <a:endParaRPr lang="zh-CN" altLang="en-US"/>
          </a:p>
        </p:txBody>
      </p:sp>
    </p:spTree>
    <p:extLst>
      <p:ext uri="{BB962C8B-B14F-4D97-AF65-F5344CB8AC3E}">
        <p14:creationId xmlns:p14="http://schemas.microsoft.com/office/powerpoint/2010/main" val="44227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6</a:t>
            </a:fld>
            <a:endParaRPr lang="zh-CN" altLang="en-US"/>
          </a:p>
        </p:txBody>
      </p:sp>
    </p:spTree>
    <p:extLst>
      <p:ext uri="{BB962C8B-B14F-4D97-AF65-F5344CB8AC3E}">
        <p14:creationId xmlns:p14="http://schemas.microsoft.com/office/powerpoint/2010/main" val="260728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7</a:t>
            </a:fld>
            <a:endParaRPr lang="zh-CN" altLang="en-US"/>
          </a:p>
        </p:txBody>
      </p:sp>
    </p:spTree>
    <p:extLst>
      <p:ext uri="{BB962C8B-B14F-4D97-AF65-F5344CB8AC3E}">
        <p14:creationId xmlns:p14="http://schemas.microsoft.com/office/powerpoint/2010/main" val="3783389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60607"/>
                </a:solidFill>
                <a:effectLst/>
                <a:latin typeface="-apple-system"/>
              </a:rPr>
              <a:t>WIN 35,428</a:t>
            </a:r>
            <a:r>
              <a:rPr lang="zh-CN" altLang="en-US" b="0" i="0" dirty="0">
                <a:solidFill>
                  <a:srgbClr val="060607"/>
                </a:solidFill>
                <a:effectLst/>
                <a:latin typeface="-apple-system"/>
              </a:rPr>
              <a:t>是一种常用的</a:t>
            </a:r>
            <a:r>
              <a:rPr lang="en-US" altLang="zh-CN" b="0" i="0" dirty="0">
                <a:solidFill>
                  <a:srgbClr val="060607"/>
                </a:solidFill>
                <a:effectLst/>
                <a:latin typeface="-apple-system"/>
              </a:rPr>
              <a:t>DAT</a:t>
            </a:r>
            <a:r>
              <a:rPr lang="zh-CN" altLang="en-US" b="0" i="0" dirty="0">
                <a:solidFill>
                  <a:srgbClr val="060607"/>
                </a:solidFill>
                <a:effectLst/>
                <a:latin typeface="-apple-system"/>
              </a:rPr>
              <a:t>标记物，它能够与</a:t>
            </a:r>
            <a:r>
              <a:rPr lang="en-US" altLang="zh-CN" b="0" i="0" dirty="0">
                <a:solidFill>
                  <a:srgbClr val="060607"/>
                </a:solidFill>
                <a:effectLst/>
                <a:latin typeface="-apple-system"/>
              </a:rPr>
              <a:t>DAT</a:t>
            </a:r>
            <a:r>
              <a:rPr lang="zh-CN" altLang="en-US" b="0" i="0" dirty="0">
                <a:solidFill>
                  <a:srgbClr val="060607"/>
                </a:solidFill>
                <a:effectLst/>
                <a:latin typeface="-apple-system"/>
              </a:rPr>
              <a:t>结合，可以通过测定</a:t>
            </a:r>
            <a:r>
              <a:rPr lang="en-US" altLang="zh-CN" b="0" i="0" dirty="0">
                <a:solidFill>
                  <a:srgbClr val="060607"/>
                </a:solidFill>
                <a:effectLst/>
                <a:latin typeface="-apple-system"/>
              </a:rPr>
              <a:t>WIN 35,428</a:t>
            </a:r>
            <a:r>
              <a:rPr lang="zh-CN" altLang="en-US" b="0" i="0" dirty="0">
                <a:solidFill>
                  <a:srgbClr val="060607"/>
                </a:solidFill>
                <a:effectLst/>
                <a:latin typeface="-apple-system"/>
              </a:rPr>
              <a:t>与</a:t>
            </a:r>
            <a:r>
              <a:rPr lang="en-US" altLang="zh-CN" b="0" i="0" dirty="0">
                <a:solidFill>
                  <a:srgbClr val="060607"/>
                </a:solidFill>
                <a:effectLst/>
                <a:latin typeface="-apple-system"/>
              </a:rPr>
              <a:t>DAT</a:t>
            </a:r>
            <a:r>
              <a:rPr lang="zh-CN" altLang="en-US" b="0" i="0" dirty="0">
                <a:solidFill>
                  <a:srgbClr val="060607"/>
                </a:solidFill>
                <a:effectLst/>
                <a:latin typeface="-apple-system"/>
              </a:rPr>
              <a:t>结合的抑制常数（</a:t>
            </a:r>
            <a:r>
              <a:rPr lang="en-US" altLang="zh-CN" b="0" i="0" dirty="0">
                <a:solidFill>
                  <a:srgbClr val="060607"/>
                </a:solidFill>
                <a:effectLst/>
                <a:latin typeface="-apple-system"/>
              </a:rPr>
              <a:t>Ki</a:t>
            </a:r>
            <a:r>
              <a:rPr lang="zh-CN" altLang="en-US" b="0" i="0" dirty="0">
                <a:solidFill>
                  <a:srgbClr val="060607"/>
                </a:solidFill>
                <a:effectLst/>
                <a:latin typeface="-apple-system"/>
              </a:rPr>
              <a:t>）来评估可卡因对</a:t>
            </a:r>
            <a:r>
              <a:rPr lang="en-US" altLang="zh-CN" b="0" i="0" dirty="0">
                <a:solidFill>
                  <a:srgbClr val="060607"/>
                </a:solidFill>
                <a:effectLst/>
                <a:latin typeface="-apple-system"/>
              </a:rPr>
              <a:t>DAT</a:t>
            </a:r>
            <a:r>
              <a:rPr lang="zh-CN" altLang="en-US" b="0" i="0" dirty="0">
                <a:solidFill>
                  <a:srgbClr val="060607"/>
                </a:solidFill>
                <a:effectLst/>
                <a:latin typeface="-apple-system"/>
              </a:rPr>
              <a:t>的亲和力。</a:t>
            </a:r>
          </a:p>
          <a:p>
            <a:pPr algn="l"/>
            <a:r>
              <a:rPr lang="zh-CN" altLang="en-US" b="0" i="0" dirty="0">
                <a:solidFill>
                  <a:srgbClr val="060607"/>
                </a:solidFill>
                <a:effectLst/>
                <a:latin typeface="-apple-system"/>
              </a:rPr>
              <a:t>在实验中，通常会将不同浓度的可卡因与标记有放射性的</a:t>
            </a:r>
            <a:r>
              <a:rPr lang="en-US" altLang="zh-CN" b="0" i="0" dirty="0">
                <a:solidFill>
                  <a:srgbClr val="060607"/>
                </a:solidFill>
                <a:effectLst/>
                <a:latin typeface="-apple-system"/>
              </a:rPr>
              <a:t>WIN 35,428</a:t>
            </a:r>
            <a:r>
              <a:rPr lang="zh-CN" altLang="en-US" b="0" i="0" dirty="0">
                <a:solidFill>
                  <a:srgbClr val="060607"/>
                </a:solidFill>
                <a:effectLst/>
                <a:latin typeface="-apple-system"/>
              </a:rPr>
              <a:t>一起加入含有</a:t>
            </a:r>
            <a:r>
              <a:rPr lang="en-US" altLang="zh-CN" b="0" i="0" dirty="0">
                <a:solidFill>
                  <a:srgbClr val="060607"/>
                </a:solidFill>
                <a:effectLst/>
                <a:latin typeface="-apple-system"/>
              </a:rPr>
              <a:t>DAT</a:t>
            </a:r>
            <a:r>
              <a:rPr lang="zh-CN" altLang="en-US" b="0" i="0" dirty="0">
                <a:solidFill>
                  <a:srgbClr val="060607"/>
                </a:solidFill>
                <a:effectLst/>
                <a:latin typeface="-apple-system"/>
              </a:rPr>
              <a:t>的样品中。通过测定</a:t>
            </a:r>
            <a:r>
              <a:rPr lang="en-US" altLang="zh-CN" b="0" i="0" dirty="0">
                <a:solidFill>
                  <a:srgbClr val="060607"/>
                </a:solidFill>
                <a:effectLst/>
                <a:latin typeface="-apple-system"/>
              </a:rPr>
              <a:t>WIN 35,428</a:t>
            </a:r>
            <a:r>
              <a:rPr lang="zh-CN" altLang="en-US" b="0" i="0" dirty="0">
                <a:solidFill>
                  <a:srgbClr val="060607"/>
                </a:solidFill>
                <a:effectLst/>
                <a:latin typeface="-apple-system"/>
              </a:rPr>
              <a:t>与</a:t>
            </a:r>
            <a:r>
              <a:rPr lang="en-US" altLang="zh-CN" b="0" i="0" dirty="0">
                <a:solidFill>
                  <a:srgbClr val="060607"/>
                </a:solidFill>
                <a:effectLst/>
                <a:latin typeface="-apple-system"/>
              </a:rPr>
              <a:t>DAT</a:t>
            </a:r>
            <a:r>
              <a:rPr lang="zh-CN" altLang="en-US" b="0" i="0" dirty="0">
                <a:solidFill>
                  <a:srgbClr val="060607"/>
                </a:solidFill>
                <a:effectLst/>
                <a:latin typeface="-apple-system"/>
              </a:rPr>
              <a:t>结合的量，可以构建一个剂量</a:t>
            </a:r>
            <a:r>
              <a:rPr lang="en-US" altLang="zh-CN" b="0" i="0" dirty="0">
                <a:solidFill>
                  <a:srgbClr val="060607"/>
                </a:solidFill>
                <a:effectLst/>
                <a:latin typeface="-apple-system"/>
              </a:rPr>
              <a:t>-</a:t>
            </a:r>
            <a:r>
              <a:rPr lang="zh-CN" altLang="en-US" b="0" i="0" dirty="0">
                <a:solidFill>
                  <a:srgbClr val="060607"/>
                </a:solidFill>
                <a:effectLst/>
                <a:latin typeface="-apple-system"/>
              </a:rPr>
              <a:t>反应曲线。计算出可卡因对</a:t>
            </a:r>
            <a:r>
              <a:rPr lang="en-US" altLang="zh-CN" b="0" i="0" dirty="0">
                <a:solidFill>
                  <a:srgbClr val="060607"/>
                </a:solidFill>
                <a:effectLst/>
                <a:latin typeface="-apple-system"/>
              </a:rPr>
              <a:t>WIN 35,428</a:t>
            </a:r>
            <a:r>
              <a:rPr lang="zh-CN" altLang="en-US" b="0" i="0" dirty="0">
                <a:solidFill>
                  <a:srgbClr val="060607"/>
                </a:solidFill>
                <a:effectLst/>
                <a:latin typeface="-apple-system"/>
              </a:rPr>
              <a:t>与</a:t>
            </a:r>
            <a:r>
              <a:rPr lang="en-US" altLang="zh-CN" b="0" i="0" dirty="0">
                <a:solidFill>
                  <a:srgbClr val="060607"/>
                </a:solidFill>
                <a:effectLst/>
                <a:latin typeface="-apple-system"/>
              </a:rPr>
              <a:t>DAT</a:t>
            </a:r>
            <a:r>
              <a:rPr lang="zh-CN" altLang="en-US" b="0" i="0" dirty="0">
                <a:solidFill>
                  <a:srgbClr val="060607"/>
                </a:solidFill>
                <a:effectLst/>
                <a:latin typeface="-apple-system"/>
              </a:rPr>
              <a:t>结合的抑制常数（</a:t>
            </a:r>
            <a:r>
              <a:rPr lang="en-US" altLang="zh-CN" b="0" i="0" dirty="0">
                <a:solidFill>
                  <a:srgbClr val="060607"/>
                </a:solidFill>
                <a:effectLst/>
                <a:latin typeface="-apple-system"/>
              </a:rPr>
              <a:t>Ki</a:t>
            </a:r>
            <a:r>
              <a:rPr lang="zh-CN" altLang="en-US" b="0" i="0" dirty="0">
                <a:solidFill>
                  <a:srgbClr val="060607"/>
                </a:solidFill>
                <a:effectLst/>
                <a:latin typeface="-apple-system"/>
              </a:rPr>
              <a:t>）。</a:t>
            </a:r>
            <a:r>
              <a:rPr lang="en-US" altLang="zh-CN" b="0" i="0" dirty="0">
                <a:solidFill>
                  <a:srgbClr val="060607"/>
                </a:solidFill>
                <a:effectLst/>
                <a:latin typeface="-apple-system"/>
              </a:rPr>
              <a:t>Ki</a:t>
            </a:r>
            <a:r>
              <a:rPr lang="zh-CN" altLang="en-US" b="0" i="0" dirty="0">
                <a:solidFill>
                  <a:srgbClr val="060607"/>
                </a:solidFill>
                <a:effectLst/>
                <a:latin typeface="-apple-system"/>
              </a:rPr>
              <a:t>值越低，表示可卡因对</a:t>
            </a:r>
            <a:r>
              <a:rPr lang="en-US" altLang="zh-CN" b="0" i="0" dirty="0">
                <a:solidFill>
                  <a:srgbClr val="060607"/>
                </a:solidFill>
                <a:effectLst/>
                <a:latin typeface="-apple-system"/>
              </a:rPr>
              <a:t>DAT</a:t>
            </a:r>
            <a:r>
              <a:rPr lang="zh-CN" altLang="en-US" b="0" i="0" dirty="0">
                <a:solidFill>
                  <a:srgbClr val="060607"/>
                </a:solidFill>
                <a:effectLst/>
                <a:latin typeface="-apple-system"/>
              </a:rPr>
              <a:t>的亲和力越高。</a:t>
            </a:r>
          </a:p>
          <a:p>
            <a:endParaRPr lang="en-US" altLang="zh-CN" dirty="0"/>
          </a:p>
          <a:p>
            <a:r>
              <a:rPr lang="en-US" altLang="zh-CN" b="0" i="0" dirty="0">
                <a:solidFill>
                  <a:srgbClr val="222222"/>
                </a:solidFill>
                <a:effectLst/>
                <a:latin typeface="Harding"/>
              </a:rPr>
              <a:t>P2 </a:t>
            </a:r>
            <a:r>
              <a:rPr lang="zh-CN" altLang="en-US" b="0" i="0" dirty="0">
                <a:solidFill>
                  <a:srgbClr val="222222"/>
                </a:solidFill>
                <a:effectLst/>
                <a:latin typeface="Harding"/>
              </a:rPr>
              <a:t>病毒转染细胞</a:t>
            </a:r>
            <a:r>
              <a:rPr lang="en-US" altLang="zh-CN" b="0" i="0" dirty="0">
                <a:solidFill>
                  <a:srgbClr val="222222"/>
                </a:solidFill>
                <a:effectLst/>
                <a:latin typeface="Harding"/>
              </a:rPr>
              <a:t>,</a:t>
            </a:r>
            <a:r>
              <a:rPr lang="zh-CN" altLang="en-US" b="0" i="0" dirty="0">
                <a:solidFill>
                  <a:srgbClr val="222222"/>
                </a:solidFill>
                <a:effectLst/>
                <a:latin typeface="Harding"/>
              </a:rPr>
              <a:t>将细胞与各种浓度的 </a:t>
            </a:r>
            <a:r>
              <a:rPr lang="en-US" altLang="zh-CN" b="0" i="0" dirty="0">
                <a:solidFill>
                  <a:srgbClr val="222222"/>
                </a:solidFill>
                <a:effectLst/>
                <a:latin typeface="Harding"/>
              </a:rPr>
              <a:t>MPH</a:t>
            </a:r>
            <a:r>
              <a:rPr lang="zh-CN" altLang="en-US" b="0" i="0" dirty="0">
                <a:solidFill>
                  <a:srgbClr val="222222"/>
                </a:solidFill>
                <a:effectLst/>
                <a:latin typeface="Harding"/>
              </a:rPr>
              <a:t>、苯扎托品或 </a:t>
            </a:r>
            <a:r>
              <a:rPr lang="en-US" altLang="zh-CN" b="0" i="0" dirty="0">
                <a:solidFill>
                  <a:srgbClr val="222222"/>
                </a:solidFill>
                <a:effectLst/>
                <a:latin typeface="Harding"/>
              </a:rPr>
              <a:t>GBR12909 </a:t>
            </a:r>
            <a:r>
              <a:rPr lang="zh-CN" altLang="en-US" b="0" i="0" dirty="0">
                <a:solidFill>
                  <a:srgbClr val="222222"/>
                </a:solidFill>
                <a:effectLst/>
                <a:latin typeface="Harding"/>
              </a:rPr>
              <a:t>在室温下预孵育 </a:t>
            </a:r>
            <a:r>
              <a:rPr lang="en-US" altLang="zh-CN" b="0" i="0" dirty="0">
                <a:solidFill>
                  <a:srgbClr val="222222"/>
                </a:solidFill>
                <a:effectLst/>
                <a:latin typeface="Harding"/>
              </a:rPr>
              <a:t>10 </a:t>
            </a:r>
            <a:r>
              <a:rPr lang="zh-CN" altLang="en-US" b="0" i="0" dirty="0">
                <a:solidFill>
                  <a:srgbClr val="222222"/>
                </a:solidFill>
                <a:effectLst/>
                <a:latin typeface="Harding"/>
              </a:rPr>
              <a:t>分钟。通过添加 一系列浓度</a:t>
            </a:r>
            <a:r>
              <a:rPr lang="en-US" altLang="zh-CN" b="0" i="0" dirty="0">
                <a:solidFill>
                  <a:srgbClr val="222222"/>
                </a:solidFill>
                <a:effectLst/>
                <a:latin typeface="Harding"/>
              </a:rPr>
              <a:t> [</a:t>
            </a:r>
            <a:r>
              <a:rPr lang="en-US" altLang="zh-CN" b="0" i="0" baseline="30000" dirty="0">
                <a:solidFill>
                  <a:srgbClr val="222222"/>
                </a:solidFill>
                <a:effectLst/>
                <a:latin typeface="Harding"/>
              </a:rPr>
              <a:t>3</a:t>
            </a:r>
            <a:r>
              <a:rPr lang="en-US" altLang="zh-CN" b="0" i="0" dirty="0">
                <a:solidFill>
                  <a:srgbClr val="222222"/>
                </a:solidFill>
                <a:effectLst/>
                <a:latin typeface="Harding"/>
              </a:rPr>
              <a:t>H] </a:t>
            </a:r>
            <a:r>
              <a:rPr lang="zh-CN" altLang="en-US" b="0" i="0" dirty="0">
                <a:solidFill>
                  <a:srgbClr val="222222"/>
                </a:solidFill>
                <a:effectLst/>
                <a:latin typeface="Harding"/>
              </a:rPr>
              <a:t>多巴胺。随后加入冷 （</a:t>
            </a:r>
            <a:r>
              <a:rPr lang="en-US" altLang="zh-CN" b="0" i="0" dirty="0">
                <a:solidFill>
                  <a:srgbClr val="222222"/>
                </a:solidFill>
                <a:effectLst/>
                <a:latin typeface="Harding"/>
              </a:rPr>
              <a:t>4 °C</a:t>
            </a:r>
            <a:r>
              <a:rPr lang="zh-CN" altLang="en-US" b="0" i="0" dirty="0">
                <a:solidFill>
                  <a:srgbClr val="222222"/>
                </a:solidFill>
                <a:effectLst/>
                <a:latin typeface="Harding"/>
              </a:rPr>
              <a:t>） 摄取缓冲液并离心 </a:t>
            </a:r>
            <a:r>
              <a:rPr lang="en-US" altLang="zh-CN" b="0" i="0" dirty="0">
                <a:solidFill>
                  <a:srgbClr val="222222"/>
                </a:solidFill>
                <a:effectLst/>
                <a:latin typeface="Harding"/>
              </a:rPr>
              <a:t>,</a:t>
            </a:r>
            <a:r>
              <a:rPr lang="zh-CN" altLang="en-US" b="0" i="0" dirty="0">
                <a:solidFill>
                  <a:srgbClr val="222222"/>
                </a:solidFill>
                <a:effectLst/>
                <a:latin typeface="Harding"/>
              </a:rPr>
              <a:t>然后用 </a:t>
            </a:r>
            <a:r>
              <a:rPr lang="en-US" altLang="zh-CN" b="0" i="0" dirty="0">
                <a:solidFill>
                  <a:srgbClr val="222222"/>
                </a:solidFill>
                <a:effectLst/>
                <a:latin typeface="Harding"/>
              </a:rPr>
              <a:t>600 </a:t>
            </a:r>
            <a:r>
              <a:rPr lang="en-US" altLang="zh-CN" b="0" i="0" dirty="0" err="1">
                <a:solidFill>
                  <a:srgbClr val="222222"/>
                </a:solidFill>
                <a:effectLst/>
                <a:latin typeface="Harding"/>
              </a:rPr>
              <a:t>μl</a:t>
            </a:r>
            <a:r>
              <a:rPr lang="en-US" altLang="zh-CN" b="0" i="0" dirty="0">
                <a:solidFill>
                  <a:srgbClr val="222222"/>
                </a:solidFill>
                <a:effectLst/>
                <a:latin typeface="Harding"/>
              </a:rPr>
              <a:t> </a:t>
            </a:r>
            <a:r>
              <a:rPr lang="zh-CN" altLang="en-US" b="0" i="0" dirty="0">
                <a:solidFill>
                  <a:srgbClr val="222222"/>
                </a:solidFill>
                <a:effectLst/>
                <a:latin typeface="Harding"/>
              </a:rPr>
              <a:t>冷缓冲液洗涤两次，终止反应。所有测定的运输时间为 </a:t>
            </a:r>
            <a:r>
              <a:rPr lang="en-US" altLang="zh-CN" b="0" i="0" dirty="0">
                <a:solidFill>
                  <a:srgbClr val="222222"/>
                </a:solidFill>
                <a:effectLst/>
                <a:latin typeface="Harding"/>
              </a:rPr>
              <a:t>2 min</a:t>
            </a:r>
            <a:r>
              <a:rPr lang="zh-CN" altLang="en-US" b="0" i="0" dirty="0">
                <a:solidFill>
                  <a:srgbClr val="222222"/>
                </a:solidFill>
                <a:effectLst/>
                <a:latin typeface="Harding"/>
              </a:rPr>
              <a:t>，落在初始速率动力学范围内</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8</a:t>
            </a:fld>
            <a:endParaRPr lang="zh-CN" altLang="en-US"/>
          </a:p>
        </p:txBody>
      </p:sp>
    </p:spTree>
    <p:extLst>
      <p:ext uri="{BB962C8B-B14F-4D97-AF65-F5344CB8AC3E}">
        <p14:creationId xmlns:p14="http://schemas.microsoft.com/office/powerpoint/2010/main" val="723265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60607"/>
                </a:solidFill>
                <a:effectLst/>
                <a:latin typeface="-apple-system"/>
              </a:rPr>
              <a:t>[125I]RTI-121 </a:t>
            </a:r>
            <a:r>
              <a:rPr lang="zh-CN" altLang="en-US" b="0" i="0" dirty="0">
                <a:solidFill>
                  <a:srgbClr val="060607"/>
                </a:solidFill>
                <a:effectLst/>
                <a:latin typeface="-apple-system"/>
              </a:rPr>
              <a:t>的结合稳定性、动力学和竞争性抑制特性都已经被详细研究过</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9</a:t>
            </a:fld>
            <a:endParaRPr lang="zh-CN" altLang="en-US"/>
          </a:p>
        </p:txBody>
      </p:sp>
    </p:spTree>
    <p:extLst>
      <p:ext uri="{BB962C8B-B14F-4D97-AF65-F5344CB8AC3E}">
        <p14:creationId xmlns:p14="http://schemas.microsoft.com/office/powerpoint/2010/main" val="76403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D5AC9-E643-6D82-DA45-02CB4ADF0F3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23527C4-DBD0-03AC-73F5-878E5D099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87165AC-0473-47BD-0D3B-9070D5B6420E}"/>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5" name="页脚占位符 4">
            <a:extLst>
              <a:ext uri="{FF2B5EF4-FFF2-40B4-BE49-F238E27FC236}">
                <a16:creationId xmlns:a16="http://schemas.microsoft.com/office/drawing/2014/main" id="{F7ECF02C-C5C5-8162-BA83-6C826BA482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4345F6-B1AC-BE47-1801-9D712CE2BE5C}"/>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870350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232F8-A2EA-EFDC-BC19-9259D6783E2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968A89-211A-ED65-8732-641B1328A6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9B3E75-A0C1-2CDA-B448-5C154D67EAA5}"/>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5" name="页脚占位符 4">
            <a:extLst>
              <a:ext uri="{FF2B5EF4-FFF2-40B4-BE49-F238E27FC236}">
                <a16:creationId xmlns:a16="http://schemas.microsoft.com/office/drawing/2014/main" id="{8D5B12ED-9EA8-DD32-C44C-A9C5058D37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91CE24-A679-CFAB-8960-F03E96302F96}"/>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1284675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DCAD68C-D938-5C27-8B6D-8F39630E6E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DBDFEF-2A7B-0C0E-E218-74920020E66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01A9F1-1D58-9241-B929-EC8651408E28}"/>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5" name="页脚占位符 4">
            <a:extLst>
              <a:ext uri="{FF2B5EF4-FFF2-40B4-BE49-F238E27FC236}">
                <a16:creationId xmlns:a16="http://schemas.microsoft.com/office/drawing/2014/main" id="{7FDA7525-8EEE-6756-32B6-EE97166221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E9DD0D-89D2-C596-71F7-A0FA9838EF68}"/>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2109527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3D466-8EA5-0B85-B818-20240D637E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693274-805B-EE32-5AA3-228D2A9166F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004338-18DE-1E6E-6A3C-F3C6D190EDAE}"/>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5" name="页脚占位符 4">
            <a:extLst>
              <a:ext uri="{FF2B5EF4-FFF2-40B4-BE49-F238E27FC236}">
                <a16:creationId xmlns:a16="http://schemas.microsoft.com/office/drawing/2014/main" id="{78D52844-D3B8-7883-0110-4E14337B89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B7AACF-7A60-F4A5-57A2-4FC82143229D}"/>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3090786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FBAD5-AA9C-7688-B525-4CC982AD0A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301366-316B-A946-8821-AA5994CC9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41DFD6-D663-985E-CC13-EA3286158417}"/>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5" name="页脚占位符 4">
            <a:extLst>
              <a:ext uri="{FF2B5EF4-FFF2-40B4-BE49-F238E27FC236}">
                <a16:creationId xmlns:a16="http://schemas.microsoft.com/office/drawing/2014/main" id="{79BAE165-C29A-5F43-0BC7-671F892842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1E69C1-9BF8-64C8-2C60-7B4396EDB953}"/>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65318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3DB19-7982-49FC-6D89-38B3AF8190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3F3C5A-D54D-F8B0-75ED-58656A5A24D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C5D4B4B-CDA8-0C27-3F39-FDBE1AD56F5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E262FA-9503-6E90-1A42-118A6300A7BD}"/>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6" name="页脚占位符 5">
            <a:extLst>
              <a:ext uri="{FF2B5EF4-FFF2-40B4-BE49-F238E27FC236}">
                <a16:creationId xmlns:a16="http://schemas.microsoft.com/office/drawing/2014/main" id="{A295971E-8368-BBA0-743E-731F3C7356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983CD0-A7F2-E524-B475-002E3B287331}"/>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2604462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57FBB-0E47-59D2-191E-C8F11B99B72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47600B-E4C3-F095-4958-B8530A2EC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5D66952-16F1-A09A-5397-50D5EA37033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495D177-E58F-B918-1FA7-37A9B12B1F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503CB0-6452-01F6-3C82-214D734803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48A1511-9EE5-61BF-7A83-284EFFBEA5DD}"/>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8" name="页脚占位符 7">
            <a:extLst>
              <a:ext uri="{FF2B5EF4-FFF2-40B4-BE49-F238E27FC236}">
                <a16:creationId xmlns:a16="http://schemas.microsoft.com/office/drawing/2014/main" id="{A7A29225-4516-9435-CE3E-879FB999E77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FE9804C-AF3C-86E4-3E15-F7FFED5F33DC}"/>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4256460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8AE17-750C-327B-5A0B-8A93E579E8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82FFBD8-D3CD-99CB-EDFB-4E8A28BA4DA0}"/>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4" name="页脚占位符 3">
            <a:extLst>
              <a:ext uri="{FF2B5EF4-FFF2-40B4-BE49-F238E27FC236}">
                <a16:creationId xmlns:a16="http://schemas.microsoft.com/office/drawing/2014/main" id="{3F43E0D6-DDC9-25A1-E2AE-E7DDB257EBB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EABB871-CDF5-3D17-B142-F806A490EB75}"/>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275310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7722B8-92BF-566D-FCC8-6E15E081C52E}"/>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3" name="页脚占位符 2">
            <a:extLst>
              <a:ext uri="{FF2B5EF4-FFF2-40B4-BE49-F238E27FC236}">
                <a16:creationId xmlns:a16="http://schemas.microsoft.com/office/drawing/2014/main" id="{9EBE92B8-7BAA-F118-39A1-FB3507E942F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03C1401-FED2-F2FC-EA7D-D1710C3D5FAC}"/>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1510912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914E6-89C4-8BBA-2EDA-85A6A534CDE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96F73F6-F874-674A-DE16-70B72EE888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F092F29-C995-F8EC-94FD-7BED33E70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C29E401-CF7E-3E6E-1EDB-1A4D1AB11A8A}"/>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6" name="页脚占位符 5">
            <a:extLst>
              <a:ext uri="{FF2B5EF4-FFF2-40B4-BE49-F238E27FC236}">
                <a16:creationId xmlns:a16="http://schemas.microsoft.com/office/drawing/2014/main" id="{973EB2CE-09DA-2CAB-197F-8A6DB76109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85534E-7564-71E9-FC6C-E10F4DDDFB99}"/>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58765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4EC04-82A7-4197-A479-E9C25A31CF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7CC450-6489-0752-E82D-F12165C085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A5522C-8BFF-41E8-846C-1462118B1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1D57CB-A406-978C-0D9B-5B5727784048}"/>
              </a:ext>
            </a:extLst>
          </p:cNvPr>
          <p:cNvSpPr>
            <a:spLocks noGrp="1"/>
          </p:cNvSpPr>
          <p:nvPr>
            <p:ph type="dt" sz="half" idx="10"/>
          </p:nvPr>
        </p:nvSpPr>
        <p:spPr/>
        <p:txBody>
          <a:bodyPr/>
          <a:lstStyle/>
          <a:p>
            <a:fld id="{768F9372-82B1-4CD1-B5D5-4A7927A19CBF}" type="datetimeFigureOut">
              <a:rPr lang="zh-CN" altLang="en-US" smtClean="0"/>
              <a:t>2024/9/13</a:t>
            </a:fld>
            <a:endParaRPr lang="zh-CN" altLang="en-US"/>
          </a:p>
        </p:txBody>
      </p:sp>
      <p:sp>
        <p:nvSpPr>
          <p:cNvPr id="6" name="页脚占位符 5">
            <a:extLst>
              <a:ext uri="{FF2B5EF4-FFF2-40B4-BE49-F238E27FC236}">
                <a16:creationId xmlns:a16="http://schemas.microsoft.com/office/drawing/2014/main" id="{0C1BD955-2D59-892D-FDF8-8DBAF39A31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E8DD64-74C5-7115-25AA-744D6DB83866}"/>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808981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BD6BF3F-FE1D-6918-49A5-4A7769DB3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6062479-1B41-AFDD-6456-A54565CB6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FE71EC-47F3-5396-D29C-6EBC90F997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F9372-82B1-4CD1-B5D5-4A7927A19CBF}" type="datetimeFigureOut">
              <a:rPr lang="zh-CN" altLang="en-US" smtClean="0"/>
              <a:t>2024/9/13</a:t>
            </a:fld>
            <a:endParaRPr lang="zh-CN" altLang="en-US"/>
          </a:p>
        </p:txBody>
      </p:sp>
      <p:sp>
        <p:nvSpPr>
          <p:cNvPr id="5" name="页脚占位符 4">
            <a:extLst>
              <a:ext uri="{FF2B5EF4-FFF2-40B4-BE49-F238E27FC236}">
                <a16:creationId xmlns:a16="http://schemas.microsoft.com/office/drawing/2014/main" id="{E15B3A34-8664-4995-4F86-3DD12CF62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283E5A0-D30C-F1A4-B372-1E937B786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2575960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可卡因的图像结果">
            <a:extLst>
              <a:ext uri="{FF2B5EF4-FFF2-40B4-BE49-F238E27FC236}">
                <a16:creationId xmlns:a16="http://schemas.microsoft.com/office/drawing/2014/main" id="{540E2113-6A49-B1DB-DD64-45CC9158D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194" y="855626"/>
            <a:ext cx="4387947" cy="330934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064FC64-82FC-6A29-C3B5-78391716A1F6}"/>
              </a:ext>
            </a:extLst>
          </p:cNvPr>
          <p:cNvPicPr>
            <a:picLocks noChangeAspect="1"/>
          </p:cNvPicPr>
          <p:nvPr/>
        </p:nvPicPr>
        <p:blipFill>
          <a:blip r:embed="rId4"/>
          <a:srcRect b="11927"/>
          <a:stretch/>
        </p:blipFill>
        <p:spPr>
          <a:xfrm>
            <a:off x="7225325" y="957225"/>
            <a:ext cx="2691415" cy="3207746"/>
          </a:xfrm>
          <a:prstGeom prst="rect">
            <a:avLst/>
          </a:prstGeom>
        </p:spPr>
      </p:pic>
      <p:sp>
        <p:nvSpPr>
          <p:cNvPr id="5" name="文本框 4">
            <a:extLst>
              <a:ext uri="{FF2B5EF4-FFF2-40B4-BE49-F238E27FC236}">
                <a16:creationId xmlns:a16="http://schemas.microsoft.com/office/drawing/2014/main" id="{4EDEB94A-D2BB-0E40-8873-C52D5358F54B}"/>
              </a:ext>
            </a:extLst>
          </p:cNvPr>
          <p:cNvSpPr txBox="1"/>
          <p:nvPr/>
        </p:nvSpPr>
        <p:spPr>
          <a:xfrm>
            <a:off x="1452033" y="4558585"/>
            <a:ext cx="9287934" cy="1862048"/>
          </a:xfrm>
          <a:prstGeom prst="rect">
            <a:avLst/>
          </a:prstGeom>
          <a:noFill/>
        </p:spPr>
        <p:txBody>
          <a:bodyPr wrap="square" rtlCol="0">
            <a:spAutoFit/>
          </a:bodyPr>
          <a:lstStyle/>
          <a:p>
            <a:pPr algn="ctr"/>
            <a:r>
              <a:rPr lang="en-US" altLang="zh-CN" sz="11500" b="1" dirty="0">
                <a:solidFill>
                  <a:schemeClr val="accent2">
                    <a:lumMod val="50000"/>
                  </a:schemeClr>
                </a:solidFill>
                <a:latin typeface="Segoe Script" panose="030B0504020000000003" pitchFamily="66" charset="0"/>
              </a:rPr>
              <a:t>Cocaine</a:t>
            </a:r>
          </a:p>
        </p:txBody>
      </p:sp>
    </p:spTree>
    <p:extLst>
      <p:ext uri="{BB962C8B-B14F-4D97-AF65-F5344CB8AC3E}">
        <p14:creationId xmlns:p14="http://schemas.microsoft.com/office/powerpoint/2010/main" val="2119997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C0C7EEA-2D59-27C2-1DD0-0FF59D4B87F4}"/>
              </a:ext>
            </a:extLst>
          </p:cNvPr>
          <p:cNvPicPr>
            <a:picLocks noChangeAspect="1"/>
          </p:cNvPicPr>
          <p:nvPr/>
        </p:nvPicPr>
        <p:blipFill>
          <a:blip r:embed="rId3"/>
          <a:srcRect l="9362" r="154" b="33155"/>
          <a:stretch/>
        </p:blipFill>
        <p:spPr>
          <a:xfrm>
            <a:off x="586441" y="1215111"/>
            <a:ext cx="5378930" cy="5163424"/>
          </a:xfrm>
          <a:prstGeom prst="rect">
            <a:avLst/>
          </a:prstGeom>
        </p:spPr>
      </p:pic>
      <p:pic>
        <p:nvPicPr>
          <p:cNvPr id="6" name="图片 5">
            <a:extLst>
              <a:ext uri="{FF2B5EF4-FFF2-40B4-BE49-F238E27FC236}">
                <a16:creationId xmlns:a16="http://schemas.microsoft.com/office/drawing/2014/main" id="{D309F277-1C80-C17D-568A-8664F9EC2FC6}"/>
              </a:ext>
            </a:extLst>
          </p:cNvPr>
          <p:cNvPicPr>
            <a:picLocks noChangeAspect="1"/>
          </p:cNvPicPr>
          <p:nvPr/>
        </p:nvPicPr>
        <p:blipFill>
          <a:blip r:embed="rId4"/>
          <a:srcRect l="-33" r="-1"/>
          <a:stretch/>
        </p:blipFill>
        <p:spPr>
          <a:xfrm>
            <a:off x="5936340" y="1215110"/>
            <a:ext cx="5900057" cy="5163424"/>
          </a:xfrm>
          <a:prstGeom prst="rect">
            <a:avLst/>
          </a:prstGeom>
        </p:spPr>
      </p:pic>
      <p:pic>
        <p:nvPicPr>
          <p:cNvPr id="7" name="图片 6">
            <a:extLst>
              <a:ext uri="{FF2B5EF4-FFF2-40B4-BE49-F238E27FC236}">
                <a16:creationId xmlns:a16="http://schemas.microsoft.com/office/drawing/2014/main" id="{7D4D6FFC-0CB5-0025-E2F7-E3695700C2BC}"/>
              </a:ext>
            </a:extLst>
          </p:cNvPr>
          <p:cNvPicPr>
            <a:picLocks noChangeAspect="1"/>
          </p:cNvPicPr>
          <p:nvPr/>
        </p:nvPicPr>
        <p:blipFill>
          <a:blip r:embed="rId3"/>
          <a:srcRect l="69307" t="72254" r="18876" b="16408"/>
          <a:stretch/>
        </p:blipFill>
        <p:spPr>
          <a:xfrm>
            <a:off x="3911600" y="1342571"/>
            <a:ext cx="721783" cy="899886"/>
          </a:xfrm>
          <a:prstGeom prst="rect">
            <a:avLst/>
          </a:prstGeom>
        </p:spPr>
      </p:pic>
      <p:pic>
        <p:nvPicPr>
          <p:cNvPr id="8" name="图片 7">
            <a:extLst>
              <a:ext uri="{FF2B5EF4-FFF2-40B4-BE49-F238E27FC236}">
                <a16:creationId xmlns:a16="http://schemas.microsoft.com/office/drawing/2014/main" id="{925EC845-9EBE-7250-7331-484205B5E68F}"/>
              </a:ext>
            </a:extLst>
          </p:cNvPr>
          <p:cNvPicPr>
            <a:picLocks noChangeAspect="1"/>
          </p:cNvPicPr>
          <p:nvPr/>
        </p:nvPicPr>
        <p:blipFill>
          <a:blip r:embed="rId3"/>
          <a:srcRect t="32123" r="92173" b="33155"/>
          <a:stretch/>
        </p:blipFill>
        <p:spPr>
          <a:xfrm>
            <a:off x="288898" y="2780340"/>
            <a:ext cx="312057" cy="1798918"/>
          </a:xfrm>
          <a:prstGeom prst="rect">
            <a:avLst/>
          </a:prstGeom>
        </p:spPr>
      </p:pic>
      <p:sp>
        <p:nvSpPr>
          <p:cNvPr id="10" name="文本框 9">
            <a:extLst>
              <a:ext uri="{FF2B5EF4-FFF2-40B4-BE49-F238E27FC236}">
                <a16:creationId xmlns:a16="http://schemas.microsoft.com/office/drawing/2014/main" id="{47A9E95D-A373-575F-E7E3-365500AFCC97}"/>
              </a:ext>
            </a:extLst>
          </p:cNvPr>
          <p:cNvSpPr txBox="1"/>
          <p:nvPr/>
        </p:nvSpPr>
        <p:spPr>
          <a:xfrm>
            <a:off x="2016452" y="479465"/>
            <a:ext cx="3566112" cy="400110"/>
          </a:xfrm>
          <a:prstGeom prst="rect">
            <a:avLst/>
          </a:prstGeom>
          <a:noFill/>
        </p:spPr>
        <p:txBody>
          <a:bodyPr wrap="square">
            <a:spAutoFit/>
          </a:bodyPr>
          <a:lstStyle/>
          <a:p>
            <a:r>
              <a:rPr lang="en-US" altLang="zh-CN" sz="2000" b="1" dirty="0">
                <a:solidFill>
                  <a:srgbClr val="1A4602"/>
                </a:solidFill>
                <a:latin typeface="Georgia" panose="02040502050405020303" pitchFamily="18" charset="0"/>
              </a:rPr>
              <a:t>Fixed-ratio Schedule</a:t>
            </a:r>
            <a:endParaRPr lang="zh-CN" altLang="en-US" sz="2000" b="1" dirty="0">
              <a:solidFill>
                <a:srgbClr val="1A4602"/>
              </a:solidFill>
              <a:latin typeface="Georgia" panose="02040502050405020303" pitchFamily="18" charset="0"/>
            </a:endParaRPr>
          </a:p>
        </p:txBody>
      </p:sp>
      <p:sp>
        <p:nvSpPr>
          <p:cNvPr id="12" name="文本框 11">
            <a:extLst>
              <a:ext uri="{FF2B5EF4-FFF2-40B4-BE49-F238E27FC236}">
                <a16:creationId xmlns:a16="http://schemas.microsoft.com/office/drawing/2014/main" id="{FBB8986C-A2BD-89F0-1605-DD1CCF981E6A}"/>
              </a:ext>
            </a:extLst>
          </p:cNvPr>
          <p:cNvSpPr txBox="1"/>
          <p:nvPr/>
        </p:nvSpPr>
        <p:spPr>
          <a:xfrm>
            <a:off x="7213184" y="479465"/>
            <a:ext cx="3917012" cy="400110"/>
          </a:xfrm>
          <a:prstGeom prst="rect">
            <a:avLst/>
          </a:prstGeom>
          <a:noFill/>
        </p:spPr>
        <p:txBody>
          <a:bodyPr wrap="square">
            <a:spAutoFit/>
          </a:bodyPr>
          <a:lstStyle/>
          <a:p>
            <a:r>
              <a:rPr lang="en-US" altLang="zh-CN" sz="2000" b="1" dirty="0">
                <a:solidFill>
                  <a:srgbClr val="1A4602"/>
                </a:solidFill>
                <a:latin typeface="Georgia" panose="02040502050405020303" pitchFamily="18" charset="0"/>
              </a:rPr>
              <a:t>Progressive-ratio Schedule</a:t>
            </a:r>
            <a:endParaRPr lang="zh-CN" altLang="en-US" sz="2000" dirty="0"/>
          </a:p>
        </p:txBody>
      </p:sp>
    </p:spTree>
    <p:extLst>
      <p:ext uri="{BB962C8B-B14F-4D97-AF65-F5344CB8AC3E}">
        <p14:creationId xmlns:p14="http://schemas.microsoft.com/office/powerpoint/2010/main" val="23251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71D5E0C-83CC-F666-75F8-B38432B0C9C9}"/>
              </a:ext>
            </a:extLst>
          </p:cNvPr>
          <p:cNvSpPr txBox="1"/>
          <p:nvPr/>
        </p:nvSpPr>
        <p:spPr>
          <a:xfrm>
            <a:off x="676320" y="657008"/>
            <a:ext cx="6873548"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solidFill>
                  <a:srgbClr val="1A4602"/>
                </a:solidFill>
                <a:latin typeface="Georgia" panose="02040502050405020303" pitchFamily="18" charset="0"/>
              </a:rPr>
              <a:t>Structure of DAT</a:t>
            </a:r>
            <a:endParaRPr lang="zh-CN" altLang="en-US" sz="2400" b="1" dirty="0">
              <a:solidFill>
                <a:srgbClr val="1A4602"/>
              </a:solidFill>
              <a:latin typeface="Georgia" panose="02040502050405020303" pitchFamily="18" charset="0"/>
            </a:endParaRPr>
          </a:p>
        </p:txBody>
      </p:sp>
      <p:pic>
        <p:nvPicPr>
          <p:cNvPr id="14" name="图片 13">
            <a:extLst>
              <a:ext uri="{FF2B5EF4-FFF2-40B4-BE49-F238E27FC236}">
                <a16:creationId xmlns:a16="http://schemas.microsoft.com/office/drawing/2014/main" id="{EA87AEE7-FF29-38E0-4110-3B254AA87D03}"/>
              </a:ext>
            </a:extLst>
          </p:cNvPr>
          <p:cNvPicPr>
            <a:picLocks noChangeAspect="1"/>
          </p:cNvPicPr>
          <p:nvPr/>
        </p:nvPicPr>
        <p:blipFill>
          <a:blip r:embed="rId3"/>
          <a:stretch>
            <a:fillRect/>
          </a:stretch>
        </p:blipFill>
        <p:spPr>
          <a:xfrm>
            <a:off x="5210395" y="799323"/>
            <a:ext cx="5696567" cy="1565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9460A7E6-8231-AC74-5800-2D4E9FCBBC09}"/>
              </a:ext>
            </a:extLst>
          </p:cNvPr>
          <p:cNvPicPr>
            <a:picLocks noChangeAspect="1"/>
          </p:cNvPicPr>
          <p:nvPr/>
        </p:nvPicPr>
        <p:blipFill>
          <a:blip r:embed="rId4"/>
          <a:stretch>
            <a:fillRect/>
          </a:stretch>
        </p:blipFill>
        <p:spPr>
          <a:xfrm>
            <a:off x="1106568" y="2680730"/>
            <a:ext cx="5696567" cy="1593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DBA78B92-F211-315B-E5F0-FEE71BE34AE9}"/>
              </a:ext>
            </a:extLst>
          </p:cNvPr>
          <p:cNvPicPr>
            <a:picLocks noChangeAspect="1"/>
          </p:cNvPicPr>
          <p:nvPr/>
        </p:nvPicPr>
        <p:blipFill>
          <a:blip r:embed="rId5"/>
          <a:stretch>
            <a:fillRect/>
          </a:stretch>
        </p:blipFill>
        <p:spPr>
          <a:xfrm>
            <a:off x="5210394" y="4667416"/>
            <a:ext cx="5696567" cy="15996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901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94D6BB2-FD86-34C3-C4E0-2CA4CD03C4D3}"/>
              </a:ext>
            </a:extLst>
          </p:cNvPr>
          <p:cNvPicPr>
            <a:picLocks noChangeAspect="1"/>
          </p:cNvPicPr>
          <p:nvPr/>
        </p:nvPicPr>
        <p:blipFill>
          <a:blip r:embed="rId3"/>
          <a:stretch>
            <a:fillRect/>
          </a:stretch>
        </p:blipFill>
        <p:spPr>
          <a:xfrm>
            <a:off x="1026886" y="1236359"/>
            <a:ext cx="9982199" cy="5124629"/>
          </a:xfrm>
          <a:prstGeom prst="rect">
            <a:avLst/>
          </a:prstGeom>
        </p:spPr>
      </p:pic>
      <p:sp>
        <p:nvSpPr>
          <p:cNvPr id="6" name="文本框 5">
            <a:extLst>
              <a:ext uri="{FF2B5EF4-FFF2-40B4-BE49-F238E27FC236}">
                <a16:creationId xmlns:a16="http://schemas.microsoft.com/office/drawing/2014/main" id="{B0742A6A-D089-B77B-B040-92F290A209FB}"/>
              </a:ext>
            </a:extLst>
          </p:cNvPr>
          <p:cNvSpPr txBox="1"/>
          <p:nvPr/>
        </p:nvSpPr>
        <p:spPr>
          <a:xfrm>
            <a:off x="751115" y="426847"/>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Functional characterization and purification of </a:t>
            </a:r>
            <a:r>
              <a:rPr lang="en-US" altLang="zh-CN" b="1" dirty="0" err="1">
                <a:solidFill>
                  <a:srgbClr val="1A4602"/>
                </a:solidFill>
                <a:latin typeface="Georgia" panose="02040502050405020303" pitchFamily="18" charset="0"/>
              </a:rPr>
              <a:t>hDAT</a:t>
            </a:r>
            <a:endParaRPr lang="zh-CN" altLang="en-US" b="1" dirty="0">
              <a:solidFill>
                <a:srgbClr val="1A4602"/>
              </a:solidFill>
              <a:latin typeface="Georgia" panose="02040502050405020303" pitchFamily="18" charset="0"/>
            </a:endParaRPr>
          </a:p>
        </p:txBody>
      </p:sp>
    </p:spTree>
    <p:extLst>
      <p:ext uri="{BB962C8B-B14F-4D97-AF65-F5344CB8AC3E}">
        <p14:creationId xmlns:p14="http://schemas.microsoft.com/office/powerpoint/2010/main" val="161886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E3D9193-32BF-FC9A-0396-6F99FA7C19AD}"/>
              </a:ext>
            </a:extLst>
          </p:cNvPr>
          <p:cNvPicPr>
            <a:picLocks noChangeAspect="1"/>
          </p:cNvPicPr>
          <p:nvPr/>
        </p:nvPicPr>
        <p:blipFill>
          <a:blip r:embed="rId3"/>
          <a:stretch>
            <a:fillRect/>
          </a:stretch>
        </p:blipFill>
        <p:spPr>
          <a:xfrm>
            <a:off x="1574799" y="905289"/>
            <a:ext cx="9042399" cy="2523711"/>
          </a:xfrm>
          <a:prstGeom prst="rect">
            <a:avLst/>
          </a:prstGeom>
        </p:spPr>
      </p:pic>
      <p:pic>
        <p:nvPicPr>
          <p:cNvPr id="8" name="图片 7">
            <a:extLst>
              <a:ext uri="{FF2B5EF4-FFF2-40B4-BE49-F238E27FC236}">
                <a16:creationId xmlns:a16="http://schemas.microsoft.com/office/drawing/2014/main" id="{6E96CDFA-1753-C1B1-5B58-215876853337}"/>
              </a:ext>
            </a:extLst>
          </p:cNvPr>
          <p:cNvPicPr>
            <a:picLocks noChangeAspect="1"/>
          </p:cNvPicPr>
          <p:nvPr/>
        </p:nvPicPr>
        <p:blipFill>
          <a:blip r:embed="rId4"/>
          <a:stretch>
            <a:fillRect/>
          </a:stretch>
        </p:blipFill>
        <p:spPr>
          <a:xfrm>
            <a:off x="1956705" y="3552065"/>
            <a:ext cx="8278585" cy="2706812"/>
          </a:xfrm>
          <a:prstGeom prst="rect">
            <a:avLst/>
          </a:prstGeom>
        </p:spPr>
      </p:pic>
      <p:sp>
        <p:nvSpPr>
          <p:cNvPr id="9" name="文本框 8">
            <a:extLst>
              <a:ext uri="{FF2B5EF4-FFF2-40B4-BE49-F238E27FC236}">
                <a16:creationId xmlns:a16="http://schemas.microsoft.com/office/drawing/2014/main" id="{C2158E35-168B-462F-76D8-82F5103D9F27}"/>
              </a:ext>
            </a:extLst>
          </p:cNvPr>
          <p:cNvSpPr txBox="1"/>
          <p:nvPr/>
        </p:nvSpPr>
        <p:spPr>
          <a:xfrm>
            <a:off x="685801" y="327372"/>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Structure 1 </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DAT - Apo</a:t>
            </a:r>
            <a:endParaRPr lang="zh-CN" altLang="en-US" b="1" dirty="0">
              <a:solidFill>
                <a:srgbClr val="1A4602"/>
              </a:solidFill>
              <a:latin typeface="Georgia" panose="02040502050405020303" pitchFamily="18" charset="0"/>
            </a:endParaRPr>
          </a:p>
        </p:txBody>
      </p:sp>
    </p:spTree>
    <p:extLst>
      <p:ext uri="{BB962C8B-B14F-4D97-AF65-F5344CB8AC3E}">
        <p14:creationId xmlns:p14="http://schemas.microsoft.com/office/powerpoint/2010/main" val="9552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491FB7B-E065-61B6-2E72-3666A2654D84}"/>
              </a:ext>
            </a:extLst>
          </p:cNvPr>
          <p:cNvSpPr txBox="1"/>
          <p:nvPr/>
        </p:nvSpPr>
        <p:spPr>
          <a:xfrm>
            <a:off x="845461" y="371839"/>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Structure 2 </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DAT - Dopamine</a:t>
            </a:r>
            <a:endParaRPr lang="zh-CN" altLang="en-US" b="1" dirty="0">
              <a:solidFill>
                <a:srgbClr val="1A4602"/>
              </a:solidFill>
              <a:latin typeface="Georgia" panose="02040502050405020303" pitchFamily="18" charset="0"/>
            </a:endParaRPr>
          </a:p>
        </p:txBody>
      </p:sp>
      <p:pic>
        <p:nvPicPr>
          <p:cNvPr id="5" name="图片 4">
            <a:extLst>
              <a:ext uri="{FF2B5EF4-FFF2-40B4-BE49-F238E27FC236}">
                <a16:creationId xmlns:a16="http://schemas.microsoft.com/office/drawing/2014/main" id="{3F7E2F10-807A-FA63-2C53-836338C3482C}"/>
              </a:ext>
            </a:extLst>
          </p:cNvPr>
          <p:cNvPicPr>
            <a:picLocks noChangeAspect="1"/>
          </p:cNvPicPr>
          <p:nvPr/>
        </p:nvPicPr>
        <p:blipFill>
          <a:blip r:embed="rId3"/>
          <a:srcRect l="2947" t="69735" r="70298" b="2122"/>
          <a:stretch/>
        </p:blipFill>
        <p:spPr>
          <a:xfrm>
            <a:off x="9470543" y="2058044"/>
            <a:ext cx="1297953" cy="1322592"/>
          </a:xfrm>
          <a:prstGeom prst="rect">
            <a:avLst/>
          </a:prstGeom>
        </p:spPr>
      </p:pic>
      <p:pic>
        <p:nvPicPr>
          <p:cNvPr id="6" name="图片 5">
            <a:extLst>
              <a:ext uri="{FF2B5EF4-FFF2-40B4-BE49-F238E27FC236}">
                <a16:creationId xmlns:a16="http://schemas.microsoft.com/office/drawing/2014/main" id="{DD07DFF7-8D48-2402-B3F5-139E7D0D494A}"/>
              </a:ext>
            </a:extLst>
          </p:cNvPr>
          <p:cNvPicPr>
            <a:picLocks noChangeAspect="1"/>
          </p:cNvPicPr>
          <p:nvPr/>
        </p:nvPicPr>
        <p:blipFill>
          <a:blip r:embed="rId3"/>
          <a:srcRect l="2844" t="2550" r="67837" b="68361"/>
          <a:stretch/>
        </p:blipFill>
        <p:spPr>
          <a:xfrm>
            <a:off x="678799" y="1556884"/>
            <a:ext cx="1877590" cy="1804651"/>
          </a:xfrm>
          <a:prstGeom prst="rect">
            <a:avLst/>
          </a:prstGeom>
        </p:spPr>
      </p:pic>
      <p:pic>
        <p:nvPicPr>
          <p:cNvPr id="7" name="图片 6">
            <a:extLst>
              <a:ext uri="{FF2B5EF4-FFF2-40B4-BE49-F238E27FC236}">
                <a16:creationId xmlns:a16="http://schemas.microsoft.com/office/drawing/2014/main" id="{DA84BE45-3735-2937-AE97-6A0C6B35EFB0}"/>
              </a:ext>
            </a:extLst>
          </p:cNvPr>
          <p:cNvPicPr>
            <a:picLocks noChangeAspect="1"/>
          </p:cNvPicPr>
          <p:nvPr/>
        </p:nvPicPr>
        <p:blipFill>
          <a:blip r:embed="rId3"/>
          <a:srcRect l="3048" t="35990" r="68863" b="34921"/>
          <a:stretch/>
        </p:blipFill>
        <p:spPr>
          <a:xfrm>
            <a:off x="5334386" y="512038"/>
            <a:ext cx="2859313" cy="2868598"/>
          </a:xfrm>
          <a:prstGeom prst="rect">
            <a:avLst/>
          </a:prstGeom>
        </p:spPr>
      </p:pic>
      <p:pic>
        <p:nvPicPr>
          <p:cNvPr id="8" name="图片 7">
            <a:extLst>
              <a:ext uri="{FF2B5EF4-FFF2-40B4-BE49-F238E27FC236}">
                <a16:creationId xmlns:a16="http://schemas.microsoft.com/office/drawing/2014/main" id="{4F6AADEE-8C21-1E4D-E698-21702D6E3601}"/>
              </a:ext>
            </a:extLst>
          </p:cNvPr>
          <p:cNvPicPr>
            <a:picLocks noChangeAspect="1"/>
          </p:cNvPicPr>
          <p:nvPr/>
        </p:nvPicPr>
        <p:blipFill>
          <a:blip r:embed="rId3"/>
          <a:srcRect l="68864" t="1481" r="-1" b="66456"/>
          <a:stretch/>
        </p:blipFill>
        <p:spPr>
          <a:xfrm>
            <a:off x="2781362" y="1163100"/>
            <a:ext cx="2204298" cy="2198914"/>
          </a:xfrm>
          <a:prstGeom prst="rect">
            <a:avLst/>
          </a:prstGeom>
        </p:spPr>
      </p:pic>
      <p:pic>
        <p:nvPicPr>
          <p:cNvPr id="9" name="图片 8">
            <a:extLst>
              <a:ext uri="{FF2B5EF4-FFF2-40B4-BE49-F238E27FC236}">
                <a16:creationId xmlns:a16="http://schemas.microsoft.com/office/drawing/2014/main" id="{CFC39772-2BEE-37F8-2681-DAFFED959077}"/>
              </a:ext>
            </a:extLst>
          </p:cNvPr>
          <p:cNvPicPr>
            <a:picLocks noChangeAspect="1"/>
          </p:cNvPicPr>
          <p:nvPr/>
        </p:nvPicPr>
        <p:blipFill>
          <a:blip r:embed="rId3"/>
          <a:srcRect l="37288" t="36614" b="35238"/>
          <a:stretch/>
        </p:blipFill>
        <p:spPr>
          <a:xfrm>
            <a:off x="8658154" y="596015"/>
            <a:ext cx="3003237" cy="1305879"/>
          </a:xfrm>
          <a:prstGeom prst="rect">
            <a:avLst/>
          </a:prstGeom>
        </p:spPr>
      </p:pic>
      <p:pic>
        <p:nvPicPr>
          <p:cNvPr id="10" name="图片 9">
            <a:extLst>
              <a:ext uri="{FF2B5EF4-FFF2-40B4-BE49-F238E27FC236}">
                <a16:creationId xmlns:a16="http://schemas.microsoft.com/office/drawing/2014/main" id="{EC67D3F2-4099-D703-A460-3BEB23CD8699}"/>
              </a:ext>
            </a:extLst>
          </p:cNvPr>
          <p:cNvPicPr>
            <a:picLocks noChangeAspect="1"/>
          </p:cNvPicPr>
          <p:nvPr/>
        </p:nvPicPr>
        <p:blipFill>
          <a:blip r:embed="rId4"/>
          <a:srcRect t="8009"/>
          <a:stretch/>
        </p:blipFill>
        <p:spPr>
          <a:xfrm>
            <a:off x="686354" y="4033023"/>
            <a:ext cx="10819291" cy="2124433"/>
          </a:xfrm>
          <a:prstGeom prst="rect">
            <a:avLst/>
          </a:prstGeom>
        </p:spPr>
      </p:pic>
    </p:spTree>
    <p:extLst>
      <p:ext uri="{BB962C8B-B14F-4D97-AF65-F5344CB8AC3E}">
        <p14:creationId xmlns:p14="http://schemas.microsoft.com/office/powerpoint/2010/main" val="152269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7BACBAD-05D8-F5D7-FDD2-D0B1E7F02EFD}"/>
              </a:ext>
            </a:extLst>
          </p:cNvPr>
          <p:cNvPicPr>
            <a:picLocks noChangeAspect="1"/>
          </p:cNvPicPr>
          <p:nvPr/>
        </p:nvPicPr>
        <p:blipFill>
          <a:blip r:embed="rId3"/>
          <a:srcRect l="36777" t="66878" r="33647"/>
          <a:stretch/>
        </p:blipFill>
        <p:spPr>
          <a:xfrm>
            <a:off x="6923316" y="503842"/>
            <a:ext cx="3120572" cy="3385456"/>
          </a:xfrm>
          <a:prstGeom prst="rect">
            <a:avLst/>
          </a:prstGeom>
        </p:spPr>
      </p:pic>
      <p:sp>
        <p:nvSpPr>
          <p:cNvPr id="5" name="文本框 4">
            <a:extLst>
              <a:ext uri="{FF2B5EF4-FFF2-40B4-BE49-F238E27FC236}">
                <a16:creationId xmlns:a16="http://schemas.microsoft.com/office/drawing/2014/main" id="{21B28966-94CA-F8B6-7515-7E552C6EF792}"/>
              </a:ext>
            </a:extLst>
          </p:cNvPr>
          <p:cNvSpPr txBox="1"/>
          <p:nvPr/>
        </p:nvSpPr>
        <p:spPr>
          <a:xfrm>
            <a:off x="845461" y="371839"/>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Structure 2 </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DAT - Dopamine</a:t>
            </a:r>
            <a:endParaRPr lang="zh-CN" altLang="en-US" b="1" dirty="0">
              <a:solidFill>
                <a:srgbClr val="1A4602"/>
              </a:solidFill>
              <a:latin typeface="Georgia" panose="02040502050405020303" pitchFamily="18" charset="0"/>
            </a:endParaRPr>
          </a:p>
        </p:txBody>
      </p:sp>
      <p:sp>
        <p:nvSpPr>
          <p:cNvPr id="6" name="文本框 5">
            <a:extLst>
              <a:ext uri="{FF2B5EF4-FFF2-40B4-BE49-F238E27FC236}">
                <a16:creationId xmlns:a16="http://schemas.microsoft.com/office/drawing/2014/main" id="{32A1DB84-011D-7BFF-11B1-B52B5D82890E}"/>
              </a:ext>
            </a:extLst>
          </p:cNvPr>
          <p:cNvSpPr txBox="1"/>
          <p:nvPr/>
        </p:nvSpPr>
        <p:spPr>
          <a:xfrm>
            <a:off x="845461" y="1151699"/>
            <a:ext cx="2717796"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C3C1AF"/>
                </a:solidFill>
                <a:latin typeface="Georgia" panose="02040502050405020303" pitchFamily="18" charset="0"/>
              </a:rPr>
              <a:t>Apo inward</a:t>
            </a:r>
            <a:endParaRPr lang="zh-CN" altLang="en-US" b="1" dirty="0">
              <a:solidFill>
                <a:srgbClr val="C3C1AF"/>
              </a:solidFill>
              <a:latin typeface="Georgia" panose="02040502050405020303" pitchFamily="18" charset="0"/>
            </a:endParaRPr>
          </a:p>
        </p:txBody>
      </p:sp>
      <p:sp>
        <p:nvSpPr>
          <p:cNvPr id="7" name="文本框 6">
            <a:extLst>
              <a:ext uri="{FF2B5EF4-FFF2-40B4-BE49-F238E27FC236}">
                <a16:creationId xmlns:a16="http://schemas.microsoft.com/office/drawing/2014/main" id="{DD222F64-F906-09AC-9993-C5370515E410}"/>
              </a:ext>
            </a:extLst>
          </p:cNvPr>
          <p:cNvSpPr txBox="1"/>
          <p:nvPr/>
        </p:nvSpPr>
        <p:spPr>
          <a:xfrm>
            <a:off x="845461" y="1605299"/>
            <a:ext cx="2717796"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A57193"/>
                </a:solidFill>
                <a:latin typeface="Georgia" panose="02040502050405020303" pitchFamily="18" charset="0"/>
              </a:rPr>
              <a:t>DA occluded</a:t>
            </a:r>
            <a:endParaRPr lang="zh-CN" altLang="en-US" b="1" dirty="0">
              <a:solidFill>
                <a:srgbClr val="A57193"/>
              </a:solidFill>
              <a:latin typeface="Georgia" panose="02040502050405020303" pitchFamily="18" charset="0"/>
            </a:endParaRPr>
          </a:p>
        </p:txBody>
      </p:sp>
      <p:pic>
        <p:nvPicPr>
          <p:cNvPr id="8" name="图片 7">
            <a:extLst>
              <a:ext uri="{FF2B5EF4-FFF2-40B4-BE49-F238E27FC236}">
                <a16:creationId xmlns:a16="http://schemas.microsoft.com/office/drawing/2014/main" id="{9EE54834-5296-7241-D13D-CD4DC3EACF38}"/>
              </a:ext>
            </a:extLst>
          </p:cNvPr>
          <p:cNvPicPr>
            <a:picLocks noChangeAspect="1"/>
          </p:cNvPicPr>
          <p:nvPr/>
        </p:nvPicPr>
        <p:blipFill>
          <a:blip r:embed="rId3"/>
          <a:srcRect l="69999" t="69488" r="1444"/>
          <a:stretch/>
        </p:blipFill>
        <p:spPr>
          <a:xfrm>
            <a:off x="1037772" y="2754086"/>
            <a:ext cx="3013114" cy="3118757"/>
          </a:xfrm>
          <a:prstGeom prst="rect">
            <a:avLst/>
          </a:prstGeom>
        </p:spPr>
      </p:pic>
      <p:pic>
        <p:nvPicPr>
          <p:cNvPr id="9" name="图片 8">
            <a:extLst>
              <a:ext uri="{FF2B5EF4-FFF2-40B4-BE49-F238E27FC236}">
                <a16:creationId xmlns:a16="http://schemas.microsoft.com/office/drawing/2014/main" id="{739CF94B-4E67-BAE8-529D-127F523BC42F}"/>
              </a:ext>
            </a:extLst>
          </p:cNvPr>
          <p:cNvPicPr>
            <a:picLocks noChangeAspect="1"/>
          </p:cNvPicPr>
          <p:nvPr/>
        </p:nvPicPr>
        <p:blipFill>
          <a:blip r:embed="rId4"/>
          <a:srcRect l="48345" t="10948"/>
          <a:stretch/>
        </p:blipFill>
        <p:spPr>
          <a:xfrm>
            <a:off x="5867345" y="3961527"/>
            <a:ext cx="5232515" cy="2467996"/>
          </a:xfrm>
          <a:prstGeom prst="rect">
            <a:avLst/>
          </a:prstGeom>
        </p:spPr>
      </p:pic>
    </p:spTree>
    <p:extLst>
      <p:ext uri="{BB962C8B-B14F-4D97-AF65-F5344CB8AC3E}">
        <p14:creationId xmlns:p14="http://schemas.microsoft.com/office/powerpoint/2010/main" val="34434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63F0882-80E3-FCA0-8D76-2FE2F4CE95FE}"/>
              </a:ext>
            </a:extLst>
          </p:cNvPr>
          <p:cNvPicPr>
            <a:picLocks noChangeAspect="1"/>
          </p:cNvPicPr>
          <p:nvPr/>
        </p:nvPicPr>
        <p:blipFill>
          <a:blip r:embed="rId3"/>
          <a:srcRect l="73015" b="53545"/>
          <a:stretch/>
        </p:blipFill>
        <p:spPr>
          <a:xfrm>
            <a:off x="5556078" y="2071914"/>
            <a:ext cx="2551599" cy="2714171"/>
          </a:xfrm>
          <a:prstGeom prst="rect">
            <a:avLst/>
          </a:prstGeom>
        </p:spPr>
      </p:pic>
      <p:pic>
        <p:nvPicPr>
          <p:cNvPr id="7" name="图片 6">
            <a:extLst>
              <a:ext uri="{FF2B5EF4-FFF2-40B4-BE49-F238E27FC236}">
                <a16:creationId xmlns:a16="http://schemas.microsoft.com/office/drawing/2014/main" id="{5D29403C-EB51-7708-60A1-2F963CFE72F7}"/>
              </a:ext>
            </a:extLst>
          </p:cNvPr>
          <p:cNvPicPr>
            <a:picLocks noChangeAspect="1"/>
          </p:cNvPicPr>
          <p:nvPr/>
        </p:nvPicPr>
        <p:blipFill>
          <a:blip r:embed="rId3"/>
          <a:srcRect r="55124" b="53545"/>
          <a:stretch/>
        </p:blipFill>
        <p:spPr>
          <a:xfrm>
            <a:off x="1141517" y="2115458"/>
            <a:ext cx="4243283" cy="2714171"/>
          </a:xfrm>
          <a:prstGeom prst="rect">
            <a:avLst/>
          </a:prstGeom>
        </p:spPr>
      </p:pic>
      <p:pic>
        <p:nvPicPr>
          <p:cNvPr id="8" name="图片 7">
            <a:extLst>
              <a:ext uri="{FF2B5EF4-FFF2-40B4-BE49-F238E27FC236}">
                <a16:creationId xmlns:a16="http://schemas.microsoft.com/office/drawing/2014/main" id="{04F1C1E0-A9A7-04BE-365E-D8A6194F7C55}"/>
              </a:ext>
            </a:extLst>
          </p:cNvPr>
          <p:cNvPicPr>
            <a:picLocks noChangeAspect="1"/>
          </p:cNvPicPr>
          <p:nvPr/>
        </p:nvPicPr>
        <p:blipFill>
          <a:blip r:embed="rId3"/>
          <a:srcRect l="71185" t="48680" r="213" b="3295"/>
          <a:stretch/>
        </p:blipFill>
        <p:spPr>
          <a:xfrm>
            <a:off x="8339906" y="2071914"/>
            <a:ext cx="2704510" cy="2805918"/>
          </a:xfrm>
          <a:prstGeom prst="rect">
            <a:avLst/>
          </a:prstGeom>
        </p:spPr>
      </p:pic>
      <p:sp>
        <p:nvSpPr>
          <p:cNvPr id="9" name="文本框 8">
            <a:extLst>
              <a:ext uri="{FF2B5EF4-FFF2-40B4-BE49-F238E27FC236}">
                <a16:creationId xmlns:a16="http://schemas.microsoft.com/office/drawing/2014/main" id="{6F522428-F2C5-FDAD-9096-6E86DB649EF5}"/>
              </a:ext>
            </a:extLst>
          </p:cNvPr>
          <p:cNvSpPr txBox="1"/>
          <p:nvPr/>
        </p:nvSpPr>
        <p:spPr>
          <a:xfrm>
            <a:off x="845461" y="371839"/>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Structure 3 </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DAT - MPH</a:t>
            </a:r>
            <a:endParaRPr lang="zh-CN" altLang="en-US" b="1" dirty="0">
              <a:solidFill>
                <a:srgbClr val="1A4602"/>
              </a:solidFill>
              <a:latin typeface="Georgia" panose="02040502050405020303" pitchFamily="18" charset="0"/>
            </a:endParaRPr>
          </a:p>
        </p:txBody>
      </p:sp>
    </p:spTree>
    <p:extLst>
      <p:ext uri="{BB962C8B-B14F-4D97-AF65-F5344CB8AC3E}">
        <p14:creationId xmlns:p14="http://schemas.microsoft.com/office/powerpoint/2010/main" val="1777318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ACAC3B7-2D0F-0A33-C487-9394083BB4B9}"/>
              </a:ext>
            </a:extLst>
          </p:cNvPr>
          <p:cNvPicPr>
            <a:picLocks noChangeAspect="1"/>
          </p:cNvPicPr>
          <p:nvPr/>
        </p:nvPicPr>
        <p:blipFill>
          <a:blip r:embed="rId3"/>
          <a:stretch>
            <a:fillRect/>
          </a:stretch>
        </p:blipFill>
        <p:spPr>
          <a:xfrm>
            <a:off x="6315492" y="376946"/>
            <a:ext cx="5361249" cy="2717824"/>
          </a:xfrm>
          <a:prstGeom prst="rect">
            <a:avLst/>
          </a:prstGeom>
        </p:spPr>
      </p:pic>
      <p:pic>
        <p:nvPicPr>
          <p:cNvPr id="5" name="图片 4">
            <a:extLst>
              <a:ext uri="{FF2B5EF4-FFF2-40B4-BE49-F238E27FC236}">
                <a16:creationId xmlns:a16="http://schemas.microsoft.com/office/drawing/2014/main" id="{C95F6A84-F4F6-CC09-5B99-98113DEF7C22}"/>
              </a:ext>
            </a:extLst>
          </p:cNvPr>
          <p:cNvPicPr>
            <a:picLocks noChangeAspect="1"/>
          </p:cNvPicPr>
          <p:nvPr/>
        </p:nvPicPr>
        <p:blipFill>
          <a:blip r:embed="rId4"/>
          <a:srcRect l="1483" t="50001" r="55885" b="-3704"/>
          <a:stretch/>
        </p:blipFill>
        <p:spPr>
          <a:xfrm>
            <a:off x="515259" y="2528713"/>
            <a:ext cx="5197074" cy="4045269"/>
          </a:xfrm>
          <a:prstGeom prst="rect">
            <a:avLst/>
          </a:prstGeom>
        </p:spPr>
      </p:pic>
      <p:pic>
        <p:nvPicPr>
          <p:cNvPr id="7" name="图片 6">
            <a:extLst>
              <a:ext uri="{FF2B5EF4-FFF2-40B4-BE49-F238E27FC236}">
                <a16:creationId xmlns:a16="http://schemas.microsoft.com/office/drawing/2014/main" id="{06FC37B9-4DBE-F64A-BDB5-6CD872F5BC5A}"/>
              </a:ext>
            </a:extLst>
          </p:cNvPr>
          <p:cNvPicPr>
            <a:picLocks noChangeAspect="1"/>
          </p:cNvPicPr>
          <p:nvPr/>
        </p:nvPicPr>
        <p:blipFill>
          <a:blip r:embed="rId5"/>
          <a:srcRect r="73214"/>
          <a:stretch/>
        </p:blipFill>
        <p:spPr>
          <a:xfrm>
            <a:off x="4328885" y="145473"/>
            <a:ext cx="1919515" cy="2252571"/>
          </a:xfrm>
          <a:prstGeom prst="rect">
            <a:avLst/>
          </a:prstGeom>
        </p:spPr>
      </p:pic>
      <p:pic>
        <p:nvPicPr>
          <p:cNvPr id="8" name="图片 7">
            <a:extLst>
              <a:ext uri="{FF2B5EF4-FFF2-40B4-BE49-F238E27FC236}">
                <a16:creationId xmlns:a16="http://schemas.microsoft.com/office/drawing/2014/main" id="{578BD3E2-C4CE-B8D7-AA20-4E5748AF9AD1}"/>
              </a:ext>
            </a:extLst>
          </p:cNvPr>
          <p:cNvPicPr>
            <a:picLocks noChangeAspect="1"/>
          </p:cNvPicPr>
          <p:nvPr/>
        </p:nvPicPr>
        <p:blipFill>
          <a:blip r:embed="rId5"/>
          <a:srcRect l="31727" r="36786"/>
          <a:stretch/>
        </p:blipFill>
        <p:spPr>
          <a:xfrm>
            <a:off x="8996117" y="3322494"/>
            <a:ext cx="2748678" cy="2743896"/>
          </a:xfrm>
          <a:prstGeom prst="rect">
            <a:avLst/>
          </a:prstGeom>
        </p:spPr>
      </p:pic>
      <p:pic>
        <p:nvPicPr>
          <p:cNvPr id="9" name="图片 8">
            <a:extLst>
              <a:ext uri="{FF2B5EF4-FFF2-40B4-BE49-F238E27FC236}">
                <a16:creationId xmlns:a16="http://schemas.microsoft.com/office/drawing/2014/main" id="{F01E01AE-8201-E057-3BDD-726C9BD85D02}"/>
              </a:ext>
            </a:extLst>
          </p:cNvPr>
          <p:cNvPicPr>
            <a:picLocks noChangeAspect="1"/>
          </p:cNvPicPr>
          <p:nvPr/>
        </p:nvPicPr>
        <p:blipFill>
          <a:blip r:embed="rId5"/>
          <a:srcRect l="68571" r="-58"/>
          <a:stretch/>
        </p:blipFill>
        <p:spPr>
          <a:xfrm>
            <a:off x="6096000" y="3322494"/>
            <a:ext cx="2748678" cy="2743896"/>
          </a:xfrm>
          <a:prstGeom prst="rect">
            <a:avLst/>
          </a:prstGeom>
        </p:spPr>
      </p:pic>
      <p:sp>
        <p:nvSpPr>
          <p:cNvPr id="10" name="文本框 9">
            <a:extLst>
              <a:ext uri="{FF2B5EF4-FFF2-40B4-BE49-F238E27FC236}">
                <a16:creationId xmlns:a16="http://schemas.microsoft.com/office/drawing/2014/main" id="{4D3FC4AC-805B-4BEE-B7DC-DF66C92CE203}"/>
              </a:ext>
            </a:extLst>
          </p:cNvPr>
          <p:cNvSpPr txBox="1"/>
          <p:nvPr/>
        </p:nvSpPr>
        <p:spPr>
          <a:xfrm>
            <a:off x="845461" y="1151699"/>
            <a:ext cx="2717796"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35BC9E"/>
                </a:solidFill>
                <a:latin typeface="Georgia" panose="02040502050405020303" pitchFamily="18" charset="0"/>
              </a:rPr>
              <a:t>MPH outward</a:t>
            </a:r>
            <a:endParaRPr lang="zh-CN" altLang="en-US" b="1" dirty="0">
              <a:solidFill>
                <a:srgbClr val="35BC9E"/>
              </a:solidFill>
              <a:latin typeface="Georgia" panose="02040502050405020303" pitchFamily="18" charset="0"/>
            </a:endParaRPr>
          </a:p>
        </p:txBody>
      </p:sp>
      <p:sp>
        <p:nvSpPr>
          <p:cNvPr id="12" name="文本框 11">
            <a:extLst>
              <a:ext uri="{FF2B5EF4-FFF2-40B4-BE49-F238E27FC236}">
                <a16:creationId xmlns:a16="http://schemas.microsoft.com/office/drawing/2014/main" id="{31848DCE-3129-3F0C-6518-78F7E91F8C67}"/>
              </a:ext>
            </a:extLst>
          </p:cNvPr>
          <p:cNvSpPr txBox="1"/>
          <p:nvPr/>
        </p:nvSpPr>
        <p:spPr>
          <a:xfrm>
            <a:off x="845461" y="1605299"/>
            <a:ext cx="2717796"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A57193"/>
                </a:solidFill>
                <a:latin typeface="Georgia" panose="02040502050405020303" pitchFamily="18" charset="0"/>
              </a:rPr>
              <a:t>DA occluded</a:t>
            </a:r>
            <a:endParaRPr lang="zh-CN" altLang="en-US" b="1" dirty="0">
              <a:solidFill>
                <a:srgbClr val="A57193"/>
              </a:solidFill>
              <a:latin typeface="Georgia" panose="02040502050405020303" pitchFamily="18" charset="0"/>
            </a:endParaRPr>
          </a:p>
        </p:txBody>
      </p:sp>
      <p:sp>
        <p:nvSpPr>
          <p:cNvPr id="13" name="文本框 12">
            <a:extLst>
              <a:ext uri="{FF2B5EF4-FFF2-40B4-BE49-F238E27FC236}">
                <a16:creationId xmlns:a16="http://schemas.microsoft.com/office/drawing/2014/main" id="{D03B5E44-47D4-A70F-96AD-67D1167A5524}"/>
              </a:ext>
            </a:extLst>
          </p:cNvPr>
          <p:cNvSpPr txBox="1"/>
          <p:nvPr/>
        </p:nvSpPr>
        <p:spPr>
          <a:xfrm>
            <a:off x="845461" y="371839"/>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Structure 3 </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DAT - MPH</a:t>
            </a:r>
            <a:endParaRPr lang="zh-CN" altLang="en-US" b="1" dirty="0">
              <a:solidFill>
                <a:srgbClr val="1A4602"/>
              </a:solidFill>
              <a:latin typeface="Georgia" panose="02040502050405020303" pitchFamily="18" charset="0"/>
            </a:endParaRPr>
          </a:p>
        </p:txBody>
      </p:sp>
    </p:spTree>
    <p:extLst>
      <p:ext uri="{BB962C8B-B14F-4D97-AF65-F5344CB8AC3E}">
        <p14:creationId xmlns:p14="http://schemas.microsoft.com/office/powerpoint/2010/main" val="2504876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30EBC82-6CC7-093E-3FA7-5847162A9DD4}"/>
              </a:ext>
            </a:extLst>
          </p:cNvPr>
          <p:cNvSpPr txBox="1"/>
          <p:nvPr/>
        </p:nvSpPr>
        <p:spPr>
          <a:xfrm>
            <a:off x="845461" y="371839"/>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Structure 4 </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DAT – GBR12909</a:t>
            </a:r>
            <a:endParaRPr lang="zh-CN" altLang="en-US" b="1" dirty="0">
              <a:solidFill>
                <a:srgbClr val="1A4602"/>
              </a:solidFill>
              <a:latin typeface="Georgia" panose="02040502050405020303" pitchFamily="18" charset="0"/>
            </a:endParaRPr>
          </a:p>
        </p:txBody>
      </p:sp>
      <p:pic>
        <p:nvPicPr>
          <p:cNvPr id="5" name="图片 4">
            <a:extLst>
              <a:ext uri="{FF2B5EF4-FFF2-40B4-BE49-F238E27FC236}">
                <a16:creationId xmlns:a16="http://schemas.microsoft.com/office/drawing/2014/main" id="{B5A95FC2-1636-D593-DBE4-A27AC7A9FE5C}"/>
              </a:ext>
            </a:extLst>
          </p:cNvPr>
          <p:cNvPicPr>
            <a:picLocks noChangeAspect="1"/>
          </p:cNvPicPr>
          <p:nvPr/>
        </p:nvPicPr>
        <p:blipFill>
          <a:blip r:embed="rId3"/>
          <a:stretch>
            <a:fillRect/>
          </a:stretch>
        </p:blipFill>
        <p:spPr>
          <a:xfrm>
            <a:off x="1631201" y="870442"/>
            <a:ext cx="8929597" cy="5574269"/>
          </a:xfrm>
          <a:prstGeom prst="rect">
            <a:avLst/>
          </a:prstGeom>
        </p:spPr>
      </p:pic>
    </p:spTree>
    <p:extLst>
      <p:ext uri="{BB962C8B-B14F-4D97-AF65-F5344CB8AC3E}">
        <p14:creationId xmlns:p14="http://schemas.microsoft.com/office/powerpoint/2010/main" val="370922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50E43C2-05CE-0541-7737-58CC221ECAF5}"/>
              </a:ext>
            </a:extLst>
          </p:cNvPr>
          <p:cNvPicPr>
            <a:picLocks noChangeAspect="1"/>
          </p:cNvPicPr>
          <p:nvPr/>
        </p:nvPicPr>
        <p:blipFill>
          <a:blip r:embed="rId3"/>
          <a:stretch>
            <a:fillRect/>
          </a:stretch>
        </p:blipFill>
        <p:spPr>
          <a:xfrm>
            <a:off x="1850194" y="728890"/>
            <a:ext cx="8332311" cy="5459336"/>
          </a:xfrm>
          <a:prstGeom prst="rect">
            <a:avLst/>
          </a:prstGeom>
        </p:spPr>
      </p:pic>
      <p:pic>
        <p:nvPicPr>
          <p:cNvPr id="6" name="图片 5">
            <a:extLst>
              <a:ext uri="{FF2B5EF4-FFF2-40B4-BE49-F238E27FC236}">
                <a16:creationId xmlns:a16="http://schemas.microsoft.com/office/drawing/2014/main" id="{2F163B94-247A-B2A2-16C9-2C937C1036D4}"/>
              </a:ext>
            </a:extLst>
          </p:cNvPr>
          <p:cNvPicPr>
            <a:picLocks noChangeAspect="1"/>
          </p:cNvPicPr>
          <p:nvPr/>
        </p:nvPicPr>
        <p:blipFill>
          <a:blip r:embed="rId4"/>
          <a:srcRect l="2249" t="1721" r="1" b="53785"/>
          <a:stretch/>
        </p:blipFill>
        <p:spPr>
          <a:xfrm>
            <a:off x="4445716" y="3625202"/>
            <a:ext cx="2933084" cy="2851378"/>
          </a:xfrm>
          <a:prstGeom prst="rect">
            <a:avLst/>
          </a:prstGeom>
        </p:spPr>
      </p:pic>
      <p:pic>
        <p:nvPicPr>
          <p:cNvPr id="7" name="图片 6">
            <a:extLst>
              <a:ext uri="{FF2B5EF4-FFF2-40B4-BE49-F238E27FC236}">
                <a16:creationId xmlns:a16="http://schemas.microsoft.com/office/drawing/2014/main" id="{5FB9A606-40CE-6B42-FC1C-CEA3F9552A74}"/>
              </a:ext>
            </a:extLst>
          </p:cNvPr>
          <p:cNvPicPr>
            <a:picLocks noChangeAspect="1"/>
          </p:cNvPicPr>
          <p:nvPr/>
        </p:nvPicPr>
        <p:blipFill>
          <a:blip r:embed="rId4"/>
          <a:srcRect t="55026"/>
          <a:stretch/>
        </p:blipFill>
        <p:spPr>
          <a:xfrm>
            <a:off x="7494914" y="3625202"/>
            <a:ext cx="2861033" cy="2846198"/>
          </a:xfrm>
          <a:prstGeom prst="rect">
            <a:avLst/>
          </a:prstGeom>
        </p:spPr>
      </p:pic>
      <p:sp>
        <p:nvSpPr>
          <p:cNvPr id="8" name="文本框 7">
            <a:extLst>
              <a:ext uri="{FF2B5EF4-FFF2-40B4-BE49-F238E27FC236}">
                <a16:creationId xmlns:a16="http://schemas.microsoft.com/office/drawing/2014/main" id="{A98BEDDD-851F-9B61-838B-A1F385F7DC7E}"/>
              </a:ext>
            </a:extLst>
          </p:cNvPr>
          <p:cNvSpPr txBox="1"/>
          <p:nvPr/>
        </p:nvSpPr>
        <p:spPr>
          <a:xfrm>
            <a:off x="845461" y="256976"/>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Structure 5 </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DAT – BZT</a:t>
            </a:r>
            <a:endParaRPr lang="zh-CN" altLang="en-US" b="1" dirty="0">
              <a:solidFill>
                <a:srgbClr val="1A4602"/>
              </a:solidFill>
              <a:latin typeface="Georgia" panose="02040502050405020303" pitchFamily="18" charset="0"/>
            </a:endParaRPr>
          </a:p>
        </p:txBody>
      </p:sp>
      <p:pic>
        <p:nvPicPr>
          <p:cNvPr id="9" name="图片 8">
            <a:extLst>
              <a:ext uri="{FF2B5EF4-FFF2-40B4-BE49-F238E27FC236}">
                <a16:creationId xmlns:a16="http://schemas.microsoft.com/office/drawing/2014/main" id="{74875F2D-4118-E68E-BF50-FDA4AC0AE101}"/>
              </a:ext>
            </a:extLst>
          </p:cNvPr>
          <p:cNvPicPr>
            <a:picLocks noChangeAspect="1"/>
          </p:cNvPicPr>
          <p:nvPr/>
        </p:nvPicPr>
        <p:blipFill>
          <a:blip r:embed="rId5"/>
          <a:stretch>
            <a:fillRect/>
          </a:stretch>
        </p:blipFill>
        <p:spPr>
          <a:xfrm>
            <a:off x="271633" y="1198709"/>
            <a:ext cx="1578561" cy="2136162"/>
          </a:xfrm>
          <a:prstGeom prst="rect">
            <a:avLst/>
          </a:prstGeom>
        </p:spPr>
      </p:pic>
      <p:pic>
        <p:nvPicPr>
          <p:cNvPr id="11" name="图片 10">
            <a:extLst>
              <a:ext uri="{FF2B5EF4-FFF2-40B4-BE49-F238E27FC236}">
                <a16:creationId xmlns:a16="http://schemas.microsoft.com/office/drawing/2014/main" id="{33BAC5B8-7565-0208-2B50-446EDCAC67C7}"/>
              </a:ext>
            </a:extLst>
          </p:cNvPr>
          <p:cNvPicPr>
            <a:picLocks noChangeAspect="1"/>
          </p:cNvPicPr>
          <p:nvPr/>
        </p:nvPicPr>
        <p:blipFill>
          <a:blip r:embed="rId6"/>
          <a:srcRect b="11561"/>
          <a:stretch/>
        </p:blipFill>
        <p:spPr>
          <a:xfrm>
            <a:off x="1676752" y="3578153"/>
            <a:ext cx="2652850" cy="2940295"/>
          </a:xfrm>
          <a:prstGeom prst="rect">
            <a:avLst/>
          </a:prstGeom>
        </p:spPr>
      </p:pic>
    </p:spTree>
    <p:extLst>
      <p:ext uri="{BB962C8B-B14F-4D97-AF65-F5344CB8AC3E}">
        <p14:creationId xmlns:p14="http://schemas.microsoft.com/office/powerpoint/2010/main" val="288123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440B1FF-A30E-CFB1-544A-D2FB73EA95A1}"/>
              </a:ext>
            </a:extLst>
          </p:cNvPr>
          <p:cNvPicPr>
            <a:picLocks noChangeAspect="1"/>
          </p:cNvPicPr>
          <p:nvPr/>
        </p:nvPicPr>
        <p:blipFill>
          <a:blip r:embed="rId3"/>
          <a:stretch>
            <a:fillRect/>
          </a:stretch>
        </p:blipFill>
        <p:spPr>
          <a:xfrm>
            <a:off x="2776537" y="477376"/>
            <a:ext cx="6638926" cy="2228928"/>
          </a:xfrm>
          <a:prstGeom prst="rect">
            <a:avLst/>
          </a:prstGeom>
        </p:spPr>
      </p:pic>
      <p:pic>
        <p:nvPicPr>
          <p:cNvPr id="5" name="图片 4">
            <a:extLst>
              <a:ext uri="{FF2B5EF4-FFF2-40B4-BE49-F238E27FC236}">
                <a16:creationId xmlns:a16="http://schemas.microsoft.com/office/drawing/2014/main" id="{D2BD3E3B-C051-857D-7389-8064D3708B6B}"/>
              </a:ext>
            </a:extLst>
          </p:cNvPr>
          <p:cNvPicPr>
            <a:picLocks noChangeAspect="1"/>
          </p:cNvPicPr>
          <p:nvPr/>
        </p:nvPicPr>
        <p:blipFill>
          <a:blip r:embed="rId4"/>
          <a:stretch>
            <a:fillRect/>
          </a:stretch>
        </p:blipFill>
        <p:spPr>
          <a:xfrm>
            <a:off x="2776537" y="2845747"/>
            <a:ext cx="6638926" cy="3485435"/>
          </a:xfrm>
          <a:prstGeom prst="rect">
            <a:avLst/>
          </a:prstGeom>
        </p:spPr>
      </p:pic>
      <p:sp>
        <p:nvSpPr>
          <p:cNvPr id="6" name="文本框 5">
            <a:extLst>
              <a:ext uri="{FF2B5EF4-FFF2-40B4-BE49-F238E27FC236}">
                <a16:creationId xmlns:a16="http://schemas.microsoft.com/office/drawing/2014/main" id="{AB204B8C-52C0-8494-C3E5-0BF0CDE46765}"/>
              </a:ext>
            </a:extLst>
          </p:cNvPr>
          <p:cNvSpPr txBox="1"/>
          <p:nvPr/>
        </p:nvSpPr>
        <p:spPr>
          <a:xfrm rot="1402657">
            <a:off x="8632372" y="4462558"/>
            <a:ext cx="1121228" cy="1862048"/>
          </a:xfrm>
          <a:prstGeom prst="rect">
            <a:avLst/>
          </a:prstGeom>
          <a:noFill/>
        </p:spPr>
        <p:txBody>
          <a:bodyPr wrap="square" rtlCol="0">
            <a:spAutoFit/>
          </a:bodyPr>
          <a:lstStyle/>
          <a:p>
            <a:r>
              <a:rPr lang="en-US" altLang="zh-CN" sz="11500" b="1" dirty="0">
                <a:solidFill>
                  <a:srgbClr val="FF0000"/>
                </a:solidFill>
                <a:latin typeface="汉仪粗黑简" panose="02010609000101010101" pitchFamily="49" charset="-122"/>
                <a:ea typeface="汉仪粗黑简" panose="02010609000101010101" pitchFamily="49" charset="-122"/>
              </a:rPr>
              <a:t>?</a:t>
            </a:r>
            <a:endParaRPr lang="zh-CN" altLang="en-US" sz="11500" b="1" dirty="0">
              <a:solidFill>
                <a:srgbClr val="FF0000"/>
              </a:solidFill>
              <a:latin typeface="汉仪粗黑简" panose="02010609000101010101" pitchFamily="49" charset="-122"/>
              <a:ea typeface="汉仪粗黑简" panose="02010609000101010101" pitchFamily="49" charset="-122"/>
            </a:endParaRPr>
          </a:p>
        </p:txBody>
      </p:sp>
    </p:spTree>
    <p:extLst>
      <p:ext uri="{BB962C8B-B14F-4D97-AF65-F5344CB8AC3E}">
        <p14:creationId xmlns:p14="http://schemas.microsoft.com/office/powerpoint/2010/main" val="59631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0398E6A-5C71-2854-6EE5-D5BDEF196F16}"/>
              </a:ext>
            </a:extLst>
          </p:cNvPr>
          <p:cNvPicPr>
            <a:picLocks noChangeAspect="1"/>
          </p:cNvPicPr>
          <p:nvPr/>
        </p:nvPicPr>
        <p:blipFill>
          <a:blip r:embed="rId3"/>
          <a:stretch>
            <a:fillRect/>
          </a:stretch>
        </p:blipFill>
        <p:spPr>
          <a:xfrm>
            <a:off x="533400" y="1456362"/>
            <a:ext cx="11125200" cy="3043798"/>
          </a:xfrm>
          <a:prstGeom prst="rect">
            <a:avLst/>
          </a:prstGeom>
        </p:spPr>
      </p:pic>
      <p:sp>
        <p:nvSpPr>
          <p:cNvPr id="5" name="文本框 4">
            <a:extLst>
              <a:ext uri="{FF2B5EF4-FFF2-40B4-BE49-F238E27FC236}">
                <a16:creationId xmlns:a16="http://schemas.microsoft.com/office/drawing/2014/main" id="{8668D7A1-1F8D-79F7-7624-3947BB7FDF19}"/>
              </a:ext>
            </a:extLst>
          </p:cNvPr>
          <p:cNvSpPr txBox="1"/>
          <p:nvPr/>
        </p:nvSpPr>
        <p:spPr>
          <a:xfrm>
            <a:off x="845461" y="480485"/>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Summary of this article</a:t>
            </a:r>
            <a:endParaRPr lang="zh-CN" altLang="en-US" b="1" dirty="0">
              <a:solidFill>
                <a:srgbClr val="1A4602"/>
              </a:solidFill>
              <a:latin typeface="Georgia" panose="02040502050405020303" pitchFamily="18" charset="0"/>
            </a:endParaRPr>
          </a:p>
        </p:txBody>
      </p:sp>
      <p:sp>
        <p:nvSpPr>
          <p:cNvPr id="7" name="文本框 6">
            <a:extLst>
              <a:ext uri="{FF2B5EF4-FFF2-40B4-BE49-F238E27FC236}">
                <a16:creationId xmlns:a16="http://schemas.microsoft.com/office/drawing/2014/main" id="{A8DEFDB1-C0AA-F516-89FB-108C230C321C}"/>
              </a:ext>
            </a:extLst>
          </p:cNvPr>
          <p:cNvSpPr txBox="1"/>
          <p:nvPr/>
        </p:nvSpPr>
        <p:spPr>
          <a:xfrm>
            <a:off x="845461" y="4806894"/>
            <a:ext cx="10225314" cy="923330"/>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Georgia" panose="02040502050405020303" pitchFamily="18" charset="0"/>
              </a:rPr>
              <a:t>Based on the protein structure, the mechanism </a:t>
            </a:r>
            <a:r>
              <a:rPr lang="en-US" altLang="zh-CN" dirty="0">
                <a:latin typeface="Georgia" panose="02040502050405020303" pitchFamily="18" charset="0"/>
              </a:rPr>
              <a:t>by which the drugs work </a:t>
            </a:r>
            <a:r>
              <a:rPr lang="zh-CN" altLang="en-US" dirty="0">
                <a:latin typeface="Georgia" panose="02040502050405020303" pitchFamily="18" charset="0"/>
              </a:rPr>
              <a:t>was explained</a:t>
            </a:r>
            <a:r>
              <a:rPr lang="en-US" altLang="zh-CN" dirty="0">
                <a:latin typeface="Georgia" panose="02040502050405020303" pitchFamily="18" charset="0"/>
              </a:rPr>
              <a:t>.</a:t>
            </a:r>
          </a:p>
          <a:p>
            <a:pPr marL="285750" indent="-285750">
              <a:buFont typeface="Arial" panose="020B0604020202020204" pitchFamily="34" charset="0"/>
              <a:buChar char="•"/>
            </a:pPr>
            <a:endParaRPr lang="en-US" altLang="zh-CN" dirty="0">
              <a:latin typeface="Georgia" panose="02040502050405020303" pitchFamily="18" charset="0"/>
            </a:endParaRPr>
          </a:p>
          <a:p>
            <a:pPr marL="285750" indent="-285750">
              <a:buFont typeface="Arial" panose="020B0604020202020204" pitchFamily="34" charset="0"/>
              <a:buChar char="•"/>
            </a:pPr>
            <a:r>
              <a:rPr lang="en-US" altLang="zh-CN" dirty="0">
                <a:solidFill>
                  <a:srgbClr val="FF0000"/>
                </a:solidFill>
                <a:latin typeface="Georgia" panose="02040502050405020303" pitchFamily="18" charset="0"/>
              </a:rPr>
              <a:t>Provide a blueprint of DAT movement</a:t>
            </a:r>
            <a:r>
              <a:rPr lang="en-US" altLang="zh-CN" dirty="0">
                <a:latin typeface="Georgia" panose="02040502050405020303" pitchFamily="18" charset="0"/>
              </a:rPr>
              <a:t>: molecular dynamics simulation and rational drug design.</a:t>
            </a:r>
            <a:endParaRPr lang="zh-CN" altLang="en-US" dirty="0">
              <a:latin typeface="Georgia" panose="02040502050405020303" pitchFamily="18" charset="0"/>
            </a:endParaRPr>
          </a:p>
        </p:txBody>
      </p:sp>
    </p:spTree>
    <p:extLst>
      <p:ext uri="{BB962C8B-B14F-4D97-AF65-F5344CB8AC3E}">
        <p14:creationId xmlns:p14="http://schemas.microsoft.com/office/powerpoint/2010/main" val="2441928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图 1">
            <a:extLst>
              <a:ext uri="{FF2B5EF4-FFF2-40B4-BE49-F238E27FC236}">
                <a16:creationId xmlns:a16="http://schemas.microsoft.com/office/drawing/2014/main" id="{38F4E08C-B274-7A99-DC1A-7668F50131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501"/>
          <a:stretch/>
        </p:blipFill>
        <p:spPr bwMode="auto">
          <a:xfrm>
            <a:off x="1661998" y="1007224"/>
            <a:ext cx="8868004" cy="221877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55E0ED9F-0016-2A00-A043-C026447B92E8}"/>
              </a:ext>
            </a:extLst>
          </p:cNvPr>
          <p:cNvPicPr>
            <a:picLocks noChangeAspect="1"/>
          </p:cNvPicPr>
          <p:nvPr/>
        </p:nvPicPr>
        <p:blipFill>
          <a:blip r:embed="rId4"/>
          <a:srcRect t="2790" r="67742" b="47717"/>
          <a:stretch/>
        </p:blipFill>
        <p:spPr>
          <a:xfrm>
            <a:off x="2282341" y="3429000"/>
            <a:ext cx="3291841" cy="2822622"/>
          </a:xfrm>
          <a:prstGeom prst="rect">
            <a:avLst/>
          </a:prstGeom>
        </p:spPr>
      </p:pic>
      <p:sp>
        <p:nvSpPr>
          <p:cNvPr id="5" name="文本框 4">
            <a:extLst>
              <a:ext uri="{FF2B5EF4-FFF2-40B4-BE49-F238E27FC236}">
                <a16:creationId xmlns:a16="http://schemas.microsoft.com/office/drawing/2014/main" id="{4960F71F-59E3-EF2A-64E5-2B1F095B047B}"/>
              </a:ext>
            </a:extLst>
          </p:cNvPr>
          <p:cNvSpPr txBox="1"/>
          <p:nvPr/>
        </p:nvSpPr>
        <p:spPr>
          <a:xfrm>
            <a:off x="845461" y="256976"/>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Article 2</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DAT – Cocaine</a:t>
            </a:r>
            <a:endParaRPr lang="zh-CN" altLang="en-US" b="1" dirty="0">
              <a:solidFill>
                <a:srgbClr val="1A4602"/>
              </a:solidFill>
              <a:latin typeface="Georgia" panose="02040502050405020303" pitchFamily="18" charset="0"/>
            </a:endParaRPr>
          </a:p>
        </p:txBody>
      </p:sp>
      <p:pic>
        <p:nvPicPr>
          <p:cNvPr id="6" name="图片 5">
            <a:extLst>
              <a:ext uri="{FF2B5EF4-FFF2-40B4-BE49-F238E27FC236}">
                <a16:creationId xmlns:a16="http://schemas.microsoft.com/office/drawing/2014/main" id="{F2B76170-82C5-0293-27AD-D84007774E84}"/>
              </a:ext>
            </a:extLst>
          </p:cNvPr>
          <p:cNvPicPr>
            <a:picLocks noChangeAspect="1"/>
          </p:cNvPicPr>
          <p:nvPr/>
        </p:nvPicPr>
        <p:blipFill>
          <a:blip r:embed="rId4"/>
          <a:srcRect l="65747" t="2790" b="47717"/>
          <a:stretch/>
        </p:blipFill>
        <p:spPr>
          <a:xfrm>
            <a:off x="5676595" y="3429000"/>
            <a:ext cx="3495446" cy="2822622"/>
          </a:xfrm>
          <a:prstGeom prst="rect">
            <a:avLst/>
          </a:prstGeom>
        </p:spPr>
      </p:pic>
    </p:spTree>
    <p:extLst>
      <p:ext uri="{BB962C8B-B14F-4D97-AF65-F5344CB8AC3E}">
        <p14:creationId xmlns:p14="http://schemas.microsoft.com/office/powerpoint/2010/main" val="2651472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图 4">
            <a:extLst>
              <a:ext uri="{FF2B5EF4-FFF2-40B4-BE49-F238E27FC236}">
                <a16:creationId xmlns:a16="http://schemas.microsoft.com/office/drawing/2014/main" id="{98398F88-08B5-4A31-B974-16A8CC729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081" y="1268022"/>
            <a:ext cx="2317101" cy="499993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72F4D6F-8986-2D8C-71F4-1CD50C2C3EB7}"/>
              </a:ext>
            </a:extLst>
          </p:cNvPr>
          <p:cNvPicPr>
            <a:picLocks noChangeAspect="1"/>
          </p:cNvPicPr>
          <p:nvPr/>
        </p:nvPicPr>
        <p:blipFill>
          <a:blip r:embed="rId4"/>
          <a:stretch>
            <a:fillRect/>
          </a:stretch>
        </p:blipFill>
        <p:spPr>
          <a:xfrm>
            <a:off x="5608102" y="1197860"/>
            <a:ext cx="4284335" cy="5140261"/>
          </a:xfrm>
          <a:prstGeom prst="rect">
            <a:avLst/>
          </a:prstGeom>
        </p:spPr>
      </p:pic>
      <p:sp>
        <p:nvSpPr>
          <p:cNvPr id="5" name="文本框 4">
            <a:extLst>
              <a:ext uri="{FF2B5EF4-FFF2-40B4-BE49-F238E27FC236}">
                <a16:creationId xmlns:a16="http://schemas.microsoft.com/office/drawing/2014/main" id="{1B09A7BA-8D71-114A-8CB7-528FE8008CA1}"/>
              </a:ext>
            </a:extLst>
          </p:cNvPr>
          <p:cNvSpPr txBox="1"/>
          <p:nvPr/>
        </p:nvSpPr>
        <p:spPr>
          <a:xfrm>
            <a:off x="845461" y="256976"/>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Na1 is missing in </a:t>
            </a:r>
            <a:r>
              <a:rPr lang="en-US" altLang="zh-CN" b="1" dirty="0" err="1">
                <a:solidFill>
                  <a:srgbClr val="1A4602"/>
                </a:solidFill>
                <a:latin typeface="Georgia" panose="02040502050405020303" pitchFamily="18" charset="0"/>
              </a:rPr>
              <a:t>hDAT</a:t>
            </a:r>
            <a:r>
              <a:rPr lang="en-US" altLang="zh-CN" b="1" dirty="0">
                <a:solidFill>
                  <a:srgbClr val="1A4602"/>
                </a:solidFill>
                <a:latin typeface="Georgia" panose="02040502050405020303" pitchFamily="18" charset="0"/>
              </a:rPr>
              <a:t>-Cocaine</a:t>
            </a:r>
            <a:endParaRPr lang="zh-CN" altLang="en-US" b="1" dirty="0">
              <a:solidFill>
                <a:srgbClr val="1A4602"/>
              </a:solidFill>
              <a:latin typeface="Georgia" panose="02040502050405020303" pitchFamily="18" charset="0"/>
            </a:endParaRPr>
          </a:p>
        </p:txBody>
      </p:sp>
    </p:spTree>
    <p:extLst>
      <p:ext uri="{BB962C8B-B14F-4D97-AF65-F5344CB8AC3E}">
        <p14:creationId xmlns:p14="http://schemas.microsoft.com/office/powerpoint/2010/main" val="1538075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1B9C79E5-4E62-9FA1-9C95-BDD3099BBA12}"/>
              </a:ext>
            </a:extLst>
          </p:cNvPr>
          <p:cNvPicPr>
            <a:picLocks noChangeAspect="1"/>
          </p:cNvPicPr>
          <p:nvPr/>
        </p:nvPicPr>
        <p:blipFill>
          <a:blip r:embed="rId3"/>
          <a:stretch>
            <a:fillRect/>
          </a:stretch>
        </p:blipFill>
        <p:spPr>
          <a:xfrm>
            <a:off x="3109094" y="1109861"/>
            <a:ext cx="8548764" cy="5091819"/>
          </a:xfrm>
          <a:prstGeom prst="rect">
            <a:avLst/>
          </a:prstGeom>
        </p:spPr>
      </p:pic>
      <p:sp>
        <p:nvSpPr>
          <p:cNvPr id="3" name="文本框 2">
            <a:extLst>
              <a:ext uri="{FF2B5EF4-FFF2-40B4-BE49-F238E27FC236}">
                <a16:creationId xmlns:a16="http://schemas.microsoft.com/office/drawing/2014/main" id="{0EE60A12-52D1-6AC3-C884-21A811284535}"/>
              </a:ext>
            </a:extLst>
          </p:cNvPr>
          <p:cNvSpPr txBox="1"/>
          <p:nvPr/>
        </p:nvSpPr>
        <p:spPr>
          <a:xfrm>
            <a:off x="845461" y="256976"/>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Na1 is missing in </a:t>
            </a:r>
            <a:r>
              <a:rPr lang="en-US" altLang="zh-CN" b="1" dirty="0" err="1">
                <a:solidFill>
                  <a:srgbClr val="1A4602"/>
                </a:solidFill>
                <a:latin typeface="Georgia" panose="02040502050405020303" pitchFamily="18" charset="0"/>
              </a:rPr>
              <a:t>hDAT</a:t>
            </a:r>
            <a:r>
              <a:rPr lang="en-US" altLang="zh-CN" b="1" dirty="0">
                <a:solidFill>
                  <a:srgbClr val="1A4602"/>
                </a:solidFill>
                <a:latin typeface="Georgia" panose="02040502050405020303" pitchFamily="18" charset="0"/>
              </a:rPr>
              <a:t>-Cocaine</a:t>
            </a:r>
            <a:endParaRPr lang="zh-CN" altLang="en-US" b="1" dirty="0">
              <a:solidFill>
                <a:srgbClr val="1A4602"/>
              </a:solidFill>
              <a:latin typeface="Georgia" panose="02040502050405020303" pitchFamily="18" charset="0"/>
            </a:endParaRPr>
          </a:p>
        </p:txBody>
      </p:sp>
      <p:sp>
        <p:nvSpPr>
          <p:cNvPr id="5" name="文本框 4">
            <a:extLst>
              <a:ext uri="{FF2B5EF4-FFF2-40B4-BE49-F238E27FC236}">
                <a16:creationId xmlns:a16="http://schemas.microsoft.com/office/drawing/2014/main" id="{9C2A579A-7AF9-B7D2-3516-A2B1E2CAAE48}"/>
              </a:ext>
            </a:extLst>
          </p:cNvPr>
          <p:cNvSpPr txBox="1"/>
          <p:nvPr/>
        </p:nvSpPr>
        <p:spPr>
          <a:xfrm>
            <a:off x="534142" y="1546719"/>
            <a:ext cx="2717796"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err="1">
                <a:solidFill>
                  <a:srgbClr val="76A6CD"/>
                </a:solidFill>
                <a:latin typeface="Georgia" panose="02040502050405020303" pitchFamily="18" charset="0"/>
              </a:rPr>
              <a:t>hDAT-coc</a:t>
            </a:r>
            <a:endParaRPr lang="en-US" altLang="zh-CN" b="1" dirty="0">
              <a:solidFill>
                <a:srgbClr val="76A6CD"/>
              </a:solidFill>
              <a:latin typeface="Georgia" panose="02040502050405020303" pitchFamily="18" charset="0"/>
            </a:endParaRPr>
          </a:p>
        </p:txBody>
      </p:sp>
      <p:sp>
        <p:nvSpPr>
          <p:cNvPr id="6" name="文本框 5">
            <a:extLst>
              <a:ext uri="{FF2B5EF4-FFF2-40B4-BE49-F238E27FC236}">
                <a16:creationId xmlns:a16="http://schemas.microsoft.com/office/drawing/2014/main" id="{E65C4460-E734-212F-2649-E3C3D4A96BF1}"/>
              </a:ext>
            </a:extLst>
          </p:cNvPr>
          <p:cNvSpPr txBox="1"/>
          <p:nvPr/>
        </p:nvSpPr>
        <p:spPr>
          <a:xfrm>
            <a:off x="534142" y="2000319"/>
            <a:ext cx="2717796"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err="1">
                <a:solidFill>
                  <a:srgbClr val="FAA8FD"/>
                </a:solidFill>
                <a:latin typeface="Georgia" panose="02040502050405020303" pitchFamily="18" charset="0"/>
              </a:rPr>
              <a:t>dDAT-coc</a:t>
            </a:r>
            <a:endParaRPr lang="zh-CN" altLang="en-US" b="1" dirty="0">
              <a:solidFill>
                <a:srgbClr val="FAA8FD"/>
              </a:solidFill>
              <a:latin typeface="Georgia" panose="02040502050405020303" pitchFamily="18" charset="0"/>
            </a:endParaRPr>
          </a:p>
        </p:txBody>
      </p:sp>
    </p:spTree>
    <p:extLst>
      <p:ext uri="{BB962C8B-B14F-4D97-AF65-F5344CB8AC3E}">
        <p14:creationId xmlns:p14="http://schemas.microsoft.com/office/powerpoint/2010/main" val="791436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DE1C3E7B-37C0-9195-9C15-CC0BD33C8132}"/>
              </a:ext>
            </a:extLst>
          </p:cNvPr>
          <p:cNvPicPr>
            <a:picLocks noChangeAspect="1"/>
          </p:cNvPicPr>
          <p:nvPr/>
        </p:nvPicPr>
        <p:blipFill>
          <a:blip r:embed="rId3"/>
          <a:stretch>
            <a:fillRect/>
          </a:stretch>
        </p:blipFill>
        <p:spPr>
          <a:xfrm>
            <a:off x="785431" y="1792224"/>
            <a:ext cx="10127972" cy="4184257"/>
          </a:xfrm>
          <a:prstGeom prst="rect">
            <a:avLst/>
          </a:prstGeom>
        </p:spPr>
      </p:pic>
      <p:sp>
        <p:nvSpPr>
          <p:cNvPr id="3" name="文本框 2">
            <a:extLst>
              <a:ext uri="{FF2B5EF4-FFF2-40B4-BE49-F238E27FC236}">
                <a16:creationId xmlns:a16="http://schemas.microsoft.com/office/drawing/2014/main" id="{E1B6C040-6671-D614-2C79-FF85C665ACA3}"/>
              </a:ext>
            </a:extLst>
          </p:cNvPr>
          <p:cNvSpPr txBox="1"/>
          <p:nvPr/>
        </p:nvSpPr>
        <p:spPr>
          <a:xfrm>
            <a:off x="845461" y="256976"/>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Another cholesterol</a:t>
            </a:r>
            <a:endParaRPr lang="zh-CN" altLang="en-US" b="1" dirty="0">
              <a:solidFill>
                <a:srgbClr val="1A4602"/>
              </a:solidFill>
              <a:latin typeface="Georgia" panose="02040502050405020303" pitchFamily="18" charset="0"/>
            </a:endParaRPr>
          </a:p>
        </p:txBody>
      </p:sp>
    </p:spTree>
    <p:extLst>
      <p:ext uri="{BB962C8B-B14F-4D97-AF65-F5344CB8AC3E}">
        <p14:creationId xmlns:p14="http://schemas.microsoft.com/office/powerpoint/2010/main" val="232404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162DCDD9-7DE7-BA5C-A243-8596DCE8806B}"/>
              </a:ext>
            </a:extLst>
          </p:cNvPr>
          <p:cNvPicPr>
            <a:picLocks noChangeAspect="1"/>
          </p:cNvPicPr>
          <p:nvPr/>
        </p:nvPicPr>
        <p:blipFill>
          <a:blip r:embed="rId3"/>
          <a:srcRect t="50666"/>
          <a:stretch/>
        </p:blipFill>
        <p:spPr>
          <a:xfrm>
            <a:off x="740684" y="1751628"/>
            <a:ext cx="6773163" cy="4030676"/>
          </a:xfrm>
          <a:prstGeom prst="rect">
            <a:avLst/>
          </a:prstGeom>
        </p:spPr>
      </p:pic>
      <p:pic>
        <p:nvPicPr>
          <p:cNvPr id="3" name="图片 2">
            <a:extLst>
              <a:ext uri="{FF2B5EF4-FFF2-40B4-BE49-F238E27FC236}">
                <a16:creationId xmlns:a16="http://schemas.microsoft.com/office/drawing/2014/main" id="{5635C6FA-4B68-3A88-616D-14F8AC0A0B8E}"/>
              </a:ext>
            </a:extLst>
          </p:cNvPr>
          <p:cNvPicPr>
            <a:picLocks noChangeAspect="1"/>
          </p:cNvPicPr>
          <p:nvPr/>
        </p:nvPicPr>
        <p:blipFill>
          <a:blip r:embed="rId4"/>
          <a:srcRect l="54660"/>
          <a:stretch/>
        </p:blipFill>
        <p:spPr>
          <a:xfrm>
            <a:off x="7746796" y="1751628"/>
            <a:ext cx="3704520" cy="4167261"/>
          </a:xfrm>
          <a:prstGeom prst="rect">
            <a:avLst/>
          </a:prstGeom>
        </p:spPr>
      </p:pic>
      <p:sp>
        <p:nvSpPr>
          <p:cNvPr id="5" name="文本框 4">
            <a:extLst>
              <a:ext uri="{FF2B5EF4-FFF2-40B4-BE49-F238E27FC236}">
                <a16:creationId xmlns:a16="http://schemas.microsoft.com/office/drawing/2014/main" id="{ABD4913D-19E9-F576-E818-192A7D0859C3}"/>
              </a:ext>
            </a:extLst>
          </p:cNvPr>
          <p:cNvSpPr txBox="1"/>
          <p:nvPr/>
        </p:nvSpPr>
        <p:spPr>
          <a:xfrm>
            <a:off x="845461" y="256976"/>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Article 3</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DAT –  β-CFT  MRS7292  </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Zn2</a:t>
            </a:r>
            <a:r>
              <a:rPr lang="zh-CN" altLang="en-US" b="1" dirty="0">
                <a:solidFill>
                  <a:srgbClr val="1A4602"/>
                </a:solidFill>
                <a:latin typeface="Georgia" panose="02040502050405020303" pitchFamily="18" charset="0"/>
              </a:rPr>
              <a:t>＋）</a:t>
            </a:r>
          </a:p>
        </p:txBody>
      </p:sp>
    </p:spTree>
    <p:extLst>
      <p:ext uri="{BB962C8B-B14F-4D97-AF65-F5344CB8AC3E}">
        <p14:creationId xmlns:p14="http://schemas.microsoft.com/office/powerpoint/2010/main" val="1765915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7D4FEAA4-5535-9D0D-CA81-5EC3FC0BA465}"/>
              </a:ext>
            </a:extLst>
          </p:cNvPr>
          <p:cNvPicPr>
            <a:picLocks noChangeAspect="1"/>
          </p:cNvPicPr>
          <p:nvPr/>
        </p:nvPicPr>
        <p:blipFill>
          <a:blip r:embed="rId3"/>
          <a:stretch>
            <a:fillRect/>
          </a:stretch>
        </p:blipFill>
        <p:spPr>
          <a:xfrm>
            <a:off x="4376537" y="324052"/>
            <a:ext cx="6686872" cy="6034330"/>
          </a:xfrm>
          <a:prstGeom prst="rect">
            <a:avLst/>
          </a:prstGeom>
        </p:spPr>
      </p:pic>
      <p:pic>
        <p:nvPicPr>
          <p:cNvPr id="5" name="图片 4">
            <a:extLst>
              <a:ext uri="{FF2B5EF4-FFF2-40B4-BE49-F238E27FC236}">
                <a16:creationId xmlns:a16="http://schemas.microsoft.com/office/drawing/2014/main" id="{76F6E73F-B84D-69E6-E123-7FEFB1F978D6}"/>
              </a:ext>
            </a:extLst>
          </p:cNvPr>
          <p:cNvPicPr>
            <a:picLocks noChangeAspect="1"/>
          </p:cNvPicPr>
          <p:nvPr/>
        </p:nvPicPr>
        <p:blipFill>
          <a:blip r:embed="rId4"/>
          <a:stretch>
            <a:fillRect/>
          </a:stretch>
        </p:blipFill>
        <p:spPr>
          <a:xfrm>
            <a:off x="4376537" y="3653519"/>
            <a:ext cx="3086948" cy="2704863"/>
          </a:xfrm>
          <a:prstGeom prst="rect">
            <a:avLst/>
          </a:prstGeom>
        </p:spPr>
      </p:pic>
      <p:sp>
        <p:nvSpPr>
          <p:cNvPr id="8" name="文本框 7">
            <a:extLst>
              <a:ext uri="{FF2B5EF4-FFF2-40B4-BE49-F238E27FC236}">
                <a16:creationId xmlns:a16="http://schemas.microsoft.com/office/drawing/2014/main" id="{D09EEC89-2AA6-EA39-4216-A9459D7CC5EA}"/>
              </a:ext>
            </a:extLst>
          </p:cNvPr>
          <p:cNvSpPr txBox="1"/>
          <p:nvPr/>
        </p:nvSpPr>
        <p:spPr>
          <a:xfrm>
            <a:off x="750364" y="630051"/>
            <a:ext cx="3068171" cy="646331"/>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Zn2+ ions restrict the movement of EL4</a:t>
            </a:r>
          </a:p>
        </p:txBody>
      </p:sp>
    </p:spTree>
    <p:extLst>
      <p:ext uri="{BB962C8B-B14F-4D97-AF65-F5344CB8AC3E}">
        <p14:creationId xmlns:p14="http://schemas.microsoft.com/office/powerpoint/2010/main" val="1858787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图 4">
            <a:extLst>
              <a:ext uri="{FF2B5EF4-FFF2-40B4-BE49-F238E27FC236}">
                <a16:creationId xmlns:a16="http://schemas.microsoft.com/office/drawing/2014/main" id="{0C78E8FD-AA18-78E3-0031-CA1A7CEFA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198" y="996005"/>
            <a:ext cx="8405604" cy="541324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916AE34-5F34-5112-27CE-C3700314E0D9}"/>
              </a:ext>
            </a:extLst>
          </p:cNvPr>
          <p:cNvSpPr txBox="1"/>
          <p:nvPr/>
        </p:nvSpPr>
        <p:spPr>
          <a:xfrm>
            <a:off x="845461" y="256976"/>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DAT –  β-CFT  MRS7292  </a:t>
            </a:r>
            <a:r>
              <a:rPr lang="zh-CN" altLang="en-US" b="1" dirty="0">
                <a:solidFill>
                  <a:srgbClr val="1A4602"/>
                </a:solidFill>
                <a:latin typeface="Georgia" panose="02040502050405020303" pitchFamily="18" charset="0"/>
              </a:rPr>
              <a:t>（</a:t>
            </a:r>
            <a:r>
              <a:rPr lang="en-US" altLang="zh-CN" b="1" dirty="0">
                <a:solidFill>
                  <a:srgbClr val="1A4602"/>
                </a:solidFill>
                <a:latin typeface="Georgia" panose="02040502050405020303" pitchFamily="18" charset="0"/>
              </a:rPr>
              <a:t>Zn2</a:t>
            </a:r>
            <a:r>
              <a:rPr lang="zh-CN" altLang="en-US" b="1" dirty="0">
                <a:solidFill>
                  <a:srgbClr val="1A4602"/>
                </a:solidFill>
                <a:latin typeface="Georgia" panose="02040502050405020303" pitchFamily="18" charset="0"/>
              </a:rPr>
              <a:t>＋）</a:t>
            </a:r>
          </a:p>
        </p:txBody>
      </p:sp>
    </p:spTree>
    <p:extLst>
      <p:ext uri="{BB962C8B-B14F-4D97-AF65-F5344CB8AC3E}">
        <p14:creationId xmlns:p14="http://schemas.microsoft.com/office/powerpoint/2010/main" val="1061055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668D7A1-1F8D-79F7-7624-3947BB7FDF19}"/>
              </a:ext>
            </a:extLst>
          </p:cNvPr>
          <p:cNvSpPr txBox="1"/>
          <p:nvPr/>
        </p:nvSpPr>
        <p:spPr>
          <a:xfrm>
            <a:off x="845461" y="480485"/>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Summary of these two articles</a:t>
            </a:r>
            <a:endParaRPr lang="zh-CN" altLang="en-US" b="1" dirty="0">
              <a:solidFill>
                <a:srgbClr val="1A4602"/>
              </a:solidFill>
              <a:latin typeface="Georgia" panose="02040502050405020303" pitchFamily="18" charset="0"/>
            </a:endParaRPr>
          </a:p>
        </p:txBody>
      </p:sp>
      <p:sp>
        <p:nvSpPr>
          <p:cNvPr id="7" name="文本框 6">
            <a:extLst>
              <a:ext uri="{FF2B5EF4-FFF2-40B4-BE49-F238E27FC236}">
                <a16:creationId xmlns:a16="http://schemas.microsoft.com/office/drawing/2014/main" id="{A8DEFDB1-C0AA-F516-89FB-108C230C321C}"/>
              </a:ext>
            </a:extLst>
          </p:cNvPr>
          <p:cNvSpPr txBox="1"/>
          <p:nvPr/>
        </p:nvSpPr>
        <p:spPr>
          <a:xfrm>
            <a:off x="1181959" y="1485792"/>
            <a:ext cx="10225314"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Georgia" panose="02040502050405020303" pitchFamily="18" charset="0"/>
              </a:rPr>
              <a:t>Other influencing factors</a:t>
            </a:r>
            <a:r>
              <a:rPr lang="zh-CN" altLang="en-US" dirty="0">
                <a:latin typeface="Georgia" panose="02040502050405020303" pitchFamily="18" charset="0"/>
              </a:rPr>
              <a:t>：</a:t>
            </a:r>
            <a:endParaRPr lang="en-US" altLang="zh-CN" dirty="0">
              <a:latin typeface="Georgia" panose="02040502050405020303" pitchFamily="18" charset="0"/>
            </a:endParaRPr>
          </a:p>
        </p:txBody>
      </p:sp>
      <p:pic>
        <p:nvPicPr>
          <p:cNvPr id="2" name="图片 1">
            <a:extLst>
              <a:ext uri="{FF2B5EF4-FFF2-40B4-BE49-F238E27FC236}">
                <a16:creationId xmlns:a16="http://schemas.microsoft.com/office/drawing/2014/main" id="{3FC99801-6AAF-29FB-2D0B-599103BFB6E8}"/>
              </a:ext>
            </a:extLst>
          </p:cNvPr>
          <p:cNvPicPr>
            <a:picLocks noChangeAspect="1"/>
          </p:cNvPicPr>
          <p:nvPr/>
        </p:nvPicPr>
        <p:blipFill>
          <a:blip r:embed="rId3"/>
          <a:srcRect l="63577" t="50467"/>
          <a:stretch/>
        </p:blipFill>
        <p:spPr>
          <a:xfrm>
            <a:off x="6390370" y="589967"/>
            <a:ext cx="3113704" cy="2522134"/>
          </a:xfrm>
          <a:prstGeom prst="rect">
            <a:avLst/>
          </a:prstGeom>
        </p:spPr>
      </p:pic>
      <p:pic>
        <p:nvPicPr>
          <p:cNvPr id="8" name="Picture 2" descr="图 4">
            <a:extLst>
              <a:ext uri="{FF2B5EF4-FFF2-40B4-BE49-F238E27FC236}">
                <a16:creationId xmlns:a16="http://schemas.microsoft.com/office/drawing/2014/main" id="{60C3DC78-A96D-ED68-578E-5BEE93C29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14" b="10291"/>
          <a:stretch/>
        </p:blipFill>
        <p:spPr bwMode="auto">
          <a:xfrm>
            <a:off x="2492043" y="2491099"/>
            <a:ext cx="3006548" cy="3406733"/>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86D74F52-5171-1CFC-6323-DF3776C58D6A}"/>
              </a:ext>
            </a:extLst>
          </p:cNvPr>
          <p:cNvPicPr>
            <a:picLocks noChangeAspect="1"/>
          </p:cNvPicPr>
          <p:nvPr/>
        </p:nvPicPr>
        <p:blipFill>
          <a:blip r:embed="rId5"/>
          <a:srcRect l="73862"/>
          <a:stretch/>
        </p:blipFill>
        <p:spPr>
          <a:xfrm>
            <a:off x="7371283" y="3327377"/>
            <a:ext cx="1781614" cy="2816052"/>
          </a:xfrm>
          <a:prstGeom prst="rect">
            <a:avLst/>
          </a:prstGeom>
        </p:spPr>
      </p:pic>
    </p:spTree>
    <p:extLst>
      <p:ext uri="{BB962C8B-B14F-4D97-AF65-F5344CB8AC3E}">
        <p14:creationId xmlns:p14="http://schemas.microsoft.com/office/powerpoint/2010/main" val="4156776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9AE0693-D9ED-34C5-9204-9C876F9031C5}"/>
              </a:ext>
            </a:extLst>
          </p:cNvPr>
          <p:cNvSpPr txBox="1"/>
          <p:nvPr/>
        </p:nvSpPr>
        <p:spPr>
          <a:xfrm>
            <a:off x="845461" y="510976"/>
            <a:ext cx="763814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1A4602"/>
                </a:solidFill>
                <a:latin typeface="Georgia" panose="02040502050405020303" pitchFamily="18" charset="0"/>
              </a:rPr>
              <a:t>Limitation of </a:t>
            </a:r>
            <a:r>
              <a:rPr lang="en-US" altLang="zh-CN" b="1" dirty="0">
                <a:solidFill>
                  <a:srgbClr val="FF0000"/>
                </a:solidFill>
                <a:latin typeface="Georgia" panose="02040502050405020303" pitchFamily="18" charset="0"/>
              </a:rPr>
              <a:t>this sharing</a:t>
            </a:r>
            <a:endParaRPr lang="zh-CN" altLang="en-US" b="1" dirty="0">
              <a:solidFill>
                <a:srgbClr val="FF0000"/>
              </a:solidFill>
              <a:latin typeface="Georgia" panose="02040502050405020303" pitchFamily="18" charset="0"/>
            </a:endParaRPr>
          </a:p>
        </p:txBody>
      </p:sp>
      <p:sp>
        <p:nvSpPr>
          <p:cNvPr id="3" name="文本框 2">
            <a:extLst>
              <a:ext uri="{FF2B5EF4-FFF2-40B4-BE49-F238E27FC236}">
                <a16:creationId xmlns:a16="http://schemas.microsoft.com/office/drawing/2014/main" id="{BB4FE597-4420-9029-333F-0AF239BFC071}"/>
              </a:ext>
            </a:extLst>
          </p:cNvPr>
          <p:cNvSpPr txBox="1"/>
          <p:nvPr/>
        </p:nvSpPr>
        <p:spPr>
          <a:xfrm>
            <a:off x="1781632" y="1729155"/>
            <a:ext cx="5460996" cy="1631216"/>
          </a:xfrm>
          <a:prstGeom prst="rect">
            <a:avLst/>
          </a:prstGeom>
          <a:noFill/>
        </p:spPr>
        <p:txBody>
          <a:bodyPr wrap="square">
            <a:spAutoFit/>
          </a:bodyPr>
          <a:lstStyle/>
          <a:p>
            <a:pPr marL="342900" indent="-342900">
              <a:buFont typeface="+mj-lt"/>
              <a:buAutoNum type="arabicPeriod"/>
            </a:pPr>
            <a:r>
              <a:rPr lang="en-US" altLang="zh-CN" sz="2000" dirty="0">
                <a:solidFill>
                  <a:srgbClr val="1A4602"/>
                </a:solidFill>
                <a:latin typeface="Georgia" panose="02040502050405020303" pitchFamily="18" charset="0"/>
              </a:rPr>
              <a:t>Only focus on DAT, while it may not be the only target of cocaine.</a:t>
            </a:r>
          </a:p>
          <a:p>
            <a:pPr marL="342900" indent="-342900">
              <a:buFont typeface="+mj-lt"/>
              <a:buAutoNum type="arabicPeriod"/>
            </a:pPr>
            <a:endParaRPr lang="en-US" altLang="zh-CN" sz="2000" dirty="0">
              <a:solidFill>
                <a:srgbClr val="1A4602"/>
              </a:solidFill>
              <a:latin typeface="Georgia" panose="02040502050405020303" pitchFamily="18" charset="0"/>
            </a:endParaRPr>
          </a:p>
          <a:p>
            <a:pPr marL="342900" indent="-342900">
              <a:buFont typeface="+mj-lt"/>
              <a:buAutoNum type="arabicPeriod"/>
            </a:pPr>
            <a:r>
              <a:rPr lang="en-US" altLang="zh-CN" sz="2000" dirty="0">
                <a:solidFill>
                  <a:srgbClr val="1A4602"/>
                </a:solidFill>
                <a:latin typeface="Georgia" panose="02040502050405020303" pitchFamily="18" charset="0"/>
              </a:rPr>
              <a:t>Remain unclear: why some drugs have high affinity but are not stimulant and addictive.</a:t>
            </a:r>
            <a:endParaRPr lang="zh-CN" altLang="en-US" sz="2000" dirty="0">
              <a:solidFill>
                <a:srgbClr val="1A4602"/>
              </a:solidFill>
              <a:latin typeface="Georgia" panose="02040502050405020303" pitchFamily="18" charset="0"/>
            </a:endParaRPr>
          </a:p>
        </p:txBody>
      </p:sp>
    </p:spTree>
    <p:extLst>
      <p:ext uri="{BB962C8B-B14F-4D97-AF65-F5344CB8AC3E}">
        <p14:creationId xmlns:p14="http://schemas.microsoft.com/office/powerpoint/2010/main" val="6841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4340BE3-8185-E947-26F7-6FD52A581956}"/>
              </a:ext>
            </a:extLst>
          </p:cNvPr>
          <p:cNvSpPr txBox="1"/>
          <p:nvPr/>
        </p:nvSpPr>
        <p:spPr>
          <a:xfrm>
            <a:off x="1351281" y="1569981"/>
            <a:ext cx="6102772" cy="1015663"/>
          </a:xfrm>
          <a:prstGeom prst="rect">
            <a:avLst/>
          </a:prstGeom>
          <a:noFill/>
        </p:spPr>
        <p:txBody>
          <a:bodyPr wrap="square">
            <a:spAutoFit/>
          </a:bodyPr>
          <a:lstStyle/>
          <a:p>
            <a:r>
              <a:rPr lang="zh-CN" altLang="en-US" sz="4000" b="1" dirty="0">
                <a:latin typeface="Georgia" panose="02040502050405020303" pitchFamily="18" charset="0"/>
              </a:rPr>
              <a:t>1860</a:t>
            </a:r>
            <a:r>
              <a:rPr lang="en-US" altLang="zh-CN" sz="4000" b="1" dirty="0">
                <a:latin typeface="Georgia" panose="02040502050405020303" pitchFamily="18" charset="0"/>
              </a:rPr>
              <a:t> </a:t>
            </a:r>
            <a:r>
              <a:rPr lang="zh-CN" altLang="en-US" sz="2000" dirty="0">
                <a:latin typeface="Georgia" panose="02040502050405020303" pitchFamily="18" charset="0"/>
              </a:rPr>
              <a:t>German chemist Albert Niemann was the first to isolate cocaine from </a:t>
            </a:r>
            <a:r>
              <a:rPr lang="zh-CN" altLang="en-US" sz="2000" b="1" dirty="0">
                <a:solidFill>
                  <a:srgbClr val="FF0000"/>
                </a:solidFill>
                <a:latin typeface="Georgia" panose="02040502050405020303" pitchFamily="18" charset="0"/>
              </a:rPr>
              <a:t>coca leaves</a:t>
            </a:r>
            <a:endParaRPr lang="zh-CN" altLang="en-US" b="1" dirty="0">
              <a:solidFill>
                <a:srgbClr val="FF0000"/>
              </a:solidFill>
              <a:latin typeface="Georgia" panose="02040502050405020303" pitchFamily="18" charset="0"/>
            </a:endParaRPr>
          </a:p>
        </p:txBody>
      </p:sp>
      <p:pic>
        <p:nvPicPr>
          <p:cNvPr id="9" name="图片 8">
            <a:extLst>
              <a:ext uri="{FF2B5EF4-FFF2-40B4-BE49-F238E27FC236}">
                <a16:creationId xmlns:a16="http://schemas.microsoft.com/office/drawing/2014/main" id="{806FCB20-99DB-DA78-95FC-09B68CEB4ECF}"/>
              </a:ext>
            </a:extLst>
          </p:cNvPr>
          <p:cNvPicPr>
            <a:picLocks noChangeAspect="1"/>
          </p:cNvPicPr>
          <p:nvPr/>
        </p:nvPicPr>
        <p:blipFill>
          <a:blip r:embed="rId3"/>
          <a:stretch>
            <a:fillRect/>
          </a:stretch>
        </p:blipFill>
        <p:spPr>
          <a:xfrm>
            <a:off x="7518189" y="1000385"/>
            <a:ext cx="3143250" cy="2124075"/>
          </a:xfrm>
          <a:prstGeom prst="rect">
            <a:avLst/>
          </a:prstGeom>
        </p:spPr>
      </p:pic>
      <p:pic>
        <p:nvPicPr>
          <p:cNvPr id="10" name="图片 9">
            <a:extLst>
              <a:ext uri="{FF2B5EF4-FFF2-40B4-BE49-F238E27FC236}">
                <a16:creationId xmlns:a16="http://schemas.microsoft.com/office/drawing/2014/main" id="{8DEFD2C3-8859-18AB-D8A8-C06C3BC661D3}"/>
              </a:ext>
            </a:extLst>
          </p:cNvPr>
          <p:cNvPicPr>
            <a:picLocks noChangeAspect="1"/>
          </p:cNvPicPr>
          <p:nvPr/>
        </p:nvPicPr>
        <p:blipFill>
          <a:blip r:embed="rId4"/>
          <a:stretch>
            <a:fillRect/>
          </a:stretch>
        </p:blipFill>
        <p:spPr>
          <a:xfrm>
            <a:off x="1476375" y="3535562"/>
            <a:ext cx="4162425" cy="2248061"/>
          </a:xfrm>
          <a:prstGeom prst="rect">
            <a:avLst/>
          </a:prstGeom>
        </p:spPr>
      </p:pic>
      <p:sp>
        <p:nvSpPr>
          <p:cNvPr id="12" name="文本框 11">
            <a:extLst>
              <a:ext uri="{FF2B5EF4-FFF2-40B4-BE49-F238E27FC236}">
                <a16:creationId xmlns:a16="http://schemas.microsoft.com/office/drawing/2014/main" id="{93E2A204-69D0-FCE4-EA82-667737D5E28F}"/>
              </a:ext>
            </a:extLst>
          </p:cNvPr>
          <p:cNvSpPr txBox="1"/>
          <p:nvPr/>
        </p:nvSpPr>
        <p:spPr>
          <a:xfrm>
            <a:off x="6257925" y="4071981"/>
            <a:ext cx="4733925" cy="1015663"/>
          </a:xfrm>
          <a:prstGeom prst="rect">
            <a:avLst/>
          </a:prstGeom>
          <a:noFill/>
        </p:spPr>
        <p:txBody>
          <a:bodyPr wrap="square">
            <a:spAutoFit/>
          </a:bodyPr>
          <a:lstStyle/>
          <a:p>
            <a:r>
              <a:rPr lang="en-US" altLang="zh-CN" sz="4000" b="1" dirty="0">
                <a:latin typeface="Georgia" panose="02040502050405020303" pitchFamily="18" charset="0"/>
              </a:rPr>
              <a:t>1886</a:t>
            </a:r>
            <a:r>
              <a:rPr lang="en-US" altLang="zh-CN" dirty="0">
                <a:latin typeface="Georgia" panose="02040502050405020303" pitchFamily="18" charset="0"/>
              </a:rPr>
              <a:t>  </a:t>
            </a:r>
            <a:r>
              <a:rPr lang="en-US" altLang="zh-CN" sz="2000" dirty="0">
                <a:latin typeface="Georgia" panose="02040502050405020303" pitchFamily="18" charset="0"/>
              </a:rPr>
              <a:t>Coke was born with </a:t>
            </a:r>
            <a:r>
              <a:rPr lang="en-US" altLang="zh-CN" sz="2000" b="1" dirty="0">
                <a:solidFill>
                  <a:srgbClr val="FF0000"/>
                </a:solidFill>
                <a:latin typeface="Georgia" panose="02040502050405020303" pitchFamily="18" charset="0"/>
              </a:rPr>
              <a:t>coca leaves </a:t>
            </a:r>
            <a:r>
              <a:rPr lang="en-US" altLang="zh-CN" sz="2000" dirty="0">
                <a:latin typeface="Georgia" panose="02040502050405020303" pitchFamily="18" charset="0"/>
              </a:rPr>
              <a:t>and kola nuts as raw materials</a:t>
            </a:r>
            <a:endParaRPr lang="zh-CN" altLang="en-US" dirty="0">
              <a:latin typeface="Georgia" panose="02040502050405020303" pitchFamily="18" charset="0"/>
            </a:endParaRPr>
          </a:p>
        </p:txBody>
      </p:sp>
    </p:spTree>
    <p:extLst>
      <p:ext uri="{BB962C8B-B14F-4D97-AF65-F5344CB8AC3E}">
        <p14:creationId xmlns:p14="http://schemas.microsoft.com/office/powerpoint/2010/main" val="376055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C1CC580-0FF2-40E6-CF9E-CAB1F156C13A}"/>
              </a:ext>
            </a:extLst>
          </p:cNvPr>
          <p:cNvPicPr>
            <a:picLocks noChangeAspect="1"/>
          </p:cNvPicPr>
          <p:nvPr/>
        </p:nvPicPr>
        <p:blipFill>
          <a:blip r:embed="rId3"/>
          <a:stretch>
            <a:fillRect/>
          </a:stretch>
        </p:blipFill>
        <p:spPr>
          <a:xfrm>
            <a:off x="1355481" y="815843"/>
            <a:ext cx="9481037" cy="5124713"/>
          </a:xfrm>
          <a:prstGeom prst="rect">
            <a:avLst/>
          </a:prstGeom>
        </p:spPr>
      </p:pic>
    </p:spTree>
    <p:extLst>
      <p:ext uri="{BB962C8B-B14F-4D97-AF65-F5344CB8AC3E}">
        <p14:creationId xmlns:p14="http://schemas.microsoft.com/office/powerpoint/2010/main" val="1892212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a:extLst>
              <a:ext uri="{FF2B5EF4-FFF2-40B4-BE49-F238E27FC236}">
                <a16:creationId xmlns:a16="http://schemas.microsoft.com/office/drawing/2014/main" id="{DA935051-6083-DCAA-6ED8-032953607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666" y="321867"/>
            <a:ext cx="5844846" cy="584484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1CEBBC8-502F-75A6-98F8-B2D13647E89D}"/>
              </a:ext>
            </a:extLst>
          </p:cNvPr>
          <p:cNvPicPr>
            <a:picLocks noChangeAspect="1"/>
          </p:cNvPicPr>
          <p:nvPr/>
        </p:nvPicPr>
        <p:blipFill>
          <a:blip r:embed="rId4"/>
          <a:stretch>
            <a:fillRect/>
          </a:stretch>
        </p:blipFill>
        <p:spPr>
          <a:xfrm>
            <a:off x="526695" y="438911"/>
            <a:ext cx="5636971" cy="1023732"/>
          </a:xfrm>
          <a:prstGeom prst="rect">
            <a:avLst/>
          </a:prstGeom>
        </p:spPr>
      </p:pic>
      <p:sp>
        <p:nvSpPr>
          <p:cNvPr id="8" name="文本框 7">
            <a:extLst>
              <a:ext uri="{FF2B5EF4-FFF2-40B4-BE49-F238E27FC236}">
                <a16:creationId xmlns:a16="http://schemas.microsoft.com/office/drawing/2014/main" id="{7C4173E4-43FE-A740-460F-A1AE7228F862}"/>
              </a:ext>
            </a:extLst>
          </p:cNvPr>
          <p:cNvSpPr txBox="1"/>
          <p:nvPr/>
        </p:nvSpPr>
        <p:spPr>
          <a:xfrm>
            <a:off x="2393899" y="4658407"/>
            <a:ext cx="2265883" cy="369332"/>
          </a:xfrm>
          <a:prstGeom prst="rect">
            <a:avLst/>
          </a:prstGeom>
          <a:noFill/>
        </p:spPr>
        <p:txBody>
          <a:bodyPr wrap="square">
            <a:spAutoFit/>
          </a:bodyPr>
          <a:lstStyle/>
          <a:p>
            <a:r>
              <a:rPr lang="en-US" altLang="zh-CN" b="0" i="0" dirty="0">
                <a:solidFill>
                  <a:srgbClr val="1F1F1F"/>
                </a:solidFill>
                <a:effectLst/>
                <a:latin typeface="ElsevierSans"/>
              </a:rPr>
              <a:t>Kevan M. Shokat</a:t>
            </a:r>
            <a:endParaRPr lang="zh-CN" altLang="en-US" dirty="0"/>
          </a:p>
        </p:txBody>
      </p:sp>
      <p:sp>
        <p:nvSpPr>
          <p:cNvPr id="10" name="文本框 9">
            <a:extLst>
              <a:ext uri="{FF2B5EF4-FFF2-40B4-BE49-F238E27FC236}">
                <a16:creationId xmlns:a16="http://schemas.microsoft.com/office/drawing/2014/main" id="{D815EC39-AA7B-5917-8BA6-37DB307D05C9}"/>
              </a:ext>
            </a:extLst>
          </p:cNvPr>
          <p:cNvSpPr txBox="1"/>
          <p:nvPr/>
        </p:nvSpPr>
        <p:spPr>
          <a:xfrm>
            <a:off x="1508760" y="5001811"/>
            <a:ext cx="3750869" cy="369332"/>
          </a:xfrm>
          <a:prstGeom prst="rect">
            <a:avLst/>
          </a:prstGeom>
          <a:noFill/>
        </p:spPr>
        <p:txBody>
          <a:bodyPr wrap="square">
            <a:spAutoFit/>
          </a:bodyPr>
          <a:lstStyle/>
          <a:p>
            <a:r>
              <a:rPr lang="en-US" altLang="zh-CN" b="0" i="0" dirty="0">
                <a:solidFill>
                  <a:srgbClr val="1F1F1F"/>
                </a:solidFill>
                <a:effectLst/>
                <a:latin typeface="ElsevierSans"/>
              </a:rPr>
              <a:t>University of California, San Francisco</a:t>
            </a:r>
            <a:endParaRPr lang="zh-CN" altLang="en-US" dirty="0"/>
          </a:p>
        </p:txBody>
      </p:sp>
      <p:pic>
        <p:nvPicPr>
          <p:cNvPr id="11" name="图片 10">
            <a:extLst>
              <a:ext uri="{FF2B5EF4-FFF2-40B4-BE49-F238E27FC236}">
                <a16:creationId xmlns:a16="http://schemas.microsoft.com/office/drawing/2014/main" id="{4EBE4EBF-ED4E-A13F-9772-D2A118B63331}"/>
              </a:ext>
            </a:extLst>
          </p:cNvPr>
          <p:cNvPicPr>
            <a:picLocks noChangeAspect="1"/>
          </p:cNvPicPr>
          <p:nvPr/>
        </p:nvPicPr>
        <p:blipFill>
          <a:blip r:embed="rId5"/>
          <a:stretch>
            <a:fillRect/>
          </a:stretch>
        </p:blipFill>
        <p:spPr>
          <a:xfrm>
            <a:off x="2579255" y="2458321"/>
            <a:ext cx="1400175" cy="2095500"/>
          </a:xfrm>
          <a:prstGeom prst="rect">
            <a:avLst/>
          </a:prstGeom>
        </p:spPr>
      </p:pic>
    </p:spTree>
    <p:extLst>
      <p:ext uri="{BB962C8B-B14F-4D97-AF65-F5344CB8AC3E}">
        <p14:creationId xmlns:p14="http://schemas.microsoft.com/office/powerpoint/2010/main" val="1053555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35AD1A3-D4E6-C8F4-6483-92E6FA6A9610}"/>
              </a:ext>
            </a:extLst>
          </p:cNvPr>
          <p:cNvPicPr>
            <a:picLocks noChangeAspect="1"/>
          </p:cNvPicPr>
          <p:nvPr/>
        </p:nvPicPr>
        <p:blipFill>
          <a:blip r:embed="rId3"/>
          <a:stretch>
            <a:fillRect/>
          </a:stretch>
        </p:blipFill>
        <p:spPr>
          <a:xfrm>
            <a:off x="564477" y="1689592"/>
            <a:ext cx="8074773" cy="4718524"/>
          </a:xfrm>
          <a:prstGeom prst="rect">
            <a:avLst/>
          </a:prstGeom>
        </p:spPr>
      </p:pic>
      <p:pic>
        <p:nvPicPr>
          <p:cNvPr id="6" name="图片 5">
            <a:extLst>
              <a:ext uri="{FF2B5EF4-FFF2-40B4-BE49-F238E27FC236}">
                <a16:creationId xmlns:a16="http://schemas.microsoft.com/office/drawing/2014/main" id="{4FCC7B67-146A-DFE7-53A5-A21B531C9883}"/>
              </a:ext>
            </a:extLst>
          </p:cNvPr>
          <p:cNvPicPr>
            <a:picLocks noChangeAspect="1"/>
          </p:cNvPicPr>
          <p:nvPr/>
        </p:nvPicPr>
        <p:blipFill>
          <a:blip r:embed="rId4"/>
          <a:stretch>
            <a:fillRect/>
          </a:stretch>
        </p:blipFill>
        <p:spPr>
          <a:xfrm>
            <a:off x="674205" y="110848"/>
            <a:ext cx="6150877" cy="1578744"/>
          </a:xfrm>
          <a:prstGeom prst="rect">
            <a:avLst/>
          </a:prstGeom>
        </p:spPr>
      </p:pic>
      <p:sp>
        <p:nvSpPr>
          <p:cNvPr id="8" name="文本框 7">
            <a:extLst>
              <a:ext uri="{FF2B5EF4-FFF2-40B4-BE49-F238E27FC236}">
                <a16:creationId xmlns:a16="http://schemas.microsoft.com/office/drawing/2014/main" id="{6CE98F2E-1258-7D2A-082E-DBA90190A8B3}"/>
              </a:ext>
            </a:extLst>
          </p:cNvPr>
          <p:cNvSpPr txBox="1"/>
          <p:nvPr/>
        </p:nvSpPr>
        <p:spPr>
          <a:xfrm>
            <a:off x="9101937" y="4526323"/>
            <a:ext cx="2909621" cy="369332"/>
          </a:xfrm>
          <a:prstGeom prst="rect">
            <a:avLst/>
          </a:prstGeom>
          <a:noFill/>
        </p:spPr>
        <p:txBody>
          <a:bodyPr wrap="square">
            <a:spAutoFit/>
          </a:bodyPr>
          <a:lstStyle/>
          <a:p>
            <a:pPr algn="l"/>
            <a:r>
              <a:rPr lang="en-US" altLang="zh-CN" i="0" dirty="0">
                <a:solidFill>
                  <a:srgbClr val="222222"/>
                </a:solidFill>
                <a:effectLst/>
                <a:latin typeface="Harding"/>
              </a:rPr>
              <a:t>Benjamin </a:t>
            </a:r>
            <a:r>
              <a:rPr lang="en-US" altLang="zh-CN" i="0" dirty="0" err="1">
                <a:solidFill>
                  <a:srgbClr val="222222"/>
                </a:solidFill>
                <a:effectLst/>
                <a:latin typeface="Harding"/>
              </a:rPr>
              <a:t>Ryskeldi</a:t>
            </a:r>
            <a:r>
              <a:rPr lang="en-US" altLang="zh-CN" i="0" dirty="0">
                <a:solidFill>
                  <a:srgbClr val="222222"/>
                </a:solidFill>
                <a:effectLst/>
                <a:latin typeface="Harding"/>
              </a:rPr>
              <a:t>-Falcon</a:t>
            </a:r>
          </a:p>
        </p:txBody>
      </p:sp>
      <p:sp>
        <p:nvSpPr>
          <p:cNvPr id="10" name="文本框 9">
            <a:extLst>
              <a:ext uri="{FF2B5EF4-FFF2-40B4-BE49-F238E27FC236}">
                <a16:creationId xmlns:a16="http://schemas.microsoft.com/office/drawing/2014/main" id="{03C0DB01-8B8F-F56C-B3C2-5459054D502D}"/>
              </a:ext>
            </a:extLst>
          </p:cNvPr>
          <p:cNvSpPr txBox="1"/>
          <p:nvPr/>
        </p:nvSpPr>
        <p:spPr>
          <a:xfrm>
            <a:off x="9472574" y="5088487"/>
            <a:ext cx="2348789" cy="646331"/>
          </a:xfrm>
          <a:prstGeom prst="rect">
            <a:avLst/>
          </a:prstGeom>
          <a:noFill/>
        </p:spPr>
        <p:txBody>
          <a:bodyPr wrap="square">
            <a:spAutoFit/>
          </a:bodyPr>
          <a:lstStyle/>
          <a:p>
            <a:r>
              <a:rPr lang="en-US" altLang="zh-CN" b="0" i="0" dirty="0">
                <a:solidFill>
                  <a:srgbClr val="222222"/>
                </a:solidFill>
                <a:effectLst/>
                <a:latin typeface="Harding"/>
              </a:rPr>
              <a:t>MRC Laboratory of Molecular Biology</a:t>
            </a:r>
            <a:endParaRPr lang="zh-CN" altLang="en-US" dirty="0"/>
          </a:p>
        </p:txBody>
      </p:sp>
      <p:pic>
        <p:nvPicPr>
          <p:cNvPr id="6146" name="Picture 2">
            <a:extLst>
              <a:ext uri="{FF2B5EF4-FFF2-40B4-BE49-F238E27FC236}">
                <a16:creationId xmlns:a16="http://schemas.microsoft.com/office/drawing/2014/main" id="{22C7022F-CAA4-80B5-DEBA-0ABDDC41C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1859" y="2831494"/>
            <a:ext cx="2017167" cy="141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897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descr="图 3">
            <a:extLst>
              <a:ext uri="{FF2B5EF4-FFF2-40B4-BE49-F238E27FC236}">
                <a16:creationId xmlns:a16="http://schemas.microsoft.com/office/drawing/2014/main" id="{FC438047-7DBB-7019-CFA1-A746DEB4A7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580"/>
          <a:stretch/>
        </p:blipFill>
        <p:spPr bwMode="auto">
          <a:xfrm>
            <a:off x="943661" y="674397"/>
            <a:ext cx="2623878" cy="561667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6FCBF14-3B00-3E58-0485-27519EF6475D}"/>
              </a:ext>
            </a:extLst>
          </p:cNvPr>
          <p:cNvPicPr>
            <a:picLocks noChangeAspect="1"/>
          </p:cNvPicPr>
          <p:nvPr/>
        </p:nvPicPr>
        <p:blipFill>
          <a:blip r:embed="rId4"/>
          <a:stretch>
            <a:fillRect/>
          </a:stretch>
        </p:blipFill>
        <p:spPr>
          <a:xfrm>
            <a:off x="3991950" y="674397"/>
            <a:ext cx="7256389" cy="1858847"/>
          </a:xfrm>
          <a:prstGeom prst="rect">
            <a:avLst/>
          </a:prstGeom>
        </p:spPr>
      </p:pic>
      <p:pic>
        <p:nvPicPr>
          <p:cNvPr id="5" name="图片 4">
            <a:extLst>
              <a:ext uri="{FF2B5EF4-FFF2-40B4-BE49-F238E27FC236}">
                <a16:creationId xmlns:a16="http://schemas.microsoft.com/office/drawing/2014/main" id="{04A51229-3079-BCF3-548A-81C248144D5D}"/>
              </a:ext>
            </a:extLst>
          </p:cNvPr>
          <p:cNvPicPr>
            <a:picLocks noChangeAspect="1"/>
          </p:cNvPicPr>
          <p:nvPr/>
        </p:nvPicPr>
        <p:blipFill>
          <a:blip r:embed="rId5"/>
          <a:srcRect l="9493" t="18121" r="50000" b="20959"/>
          <a:stretch/>
        </p:blipFill>
        <p:spPr>
          <a:xfrm>
            <a:off x="6444690" y="3012119"/>
            <a:ext cx="1894638" cy="2137067"/>
          </a:xfrm>
          <a:prstGeom prst="rect">
            <a:avLst/>
          </a:prstGeom>
        </p:spPr>
      </p:pic>
      <p:sp>
        <p:nvSpPr>
          <p:cNvPr id="7" name="文本框 6">
            <a:extLst>
              <a:ext uri="{FF2B5EF4-FFF2-40B4-BE49-F238E27FC236}">
                <a16:creationId xmlns:a16="http://schemas.microsoft.com/office/drawing/2014/main" id="{01FD2715-8602-B50B-967E-E31C40198D61}"/>
              </a:ext>
            </a:extLst>
          </p:cNvPr>
          <p:cNvSpPr txBox="1"/>
          <p:nvPr/>
        </p:nvSpPr>
        <p:spPr>
          <a:xfrm>
            <a:off x="6317589" y="5725775"/>
            <a:ext cx="2148840" cy="369332"/>
          </a:xfrm>
          <a:prstGeom prst="rect">
            <a:avLst/>
          </a:prstGeom>
          <a:noFill/>
        </p:spPr>
        <p:txBody>
          <a:bodyPr wrap="square">
            <a:spAutoFit/>
          </a:bodyPr>
          <a:lstStyle/>
          <a:p>
            <a:r>
              <a:rPr lang="en-US" altLang="zh-CN" b="0" i="0">
                <a:solidFill>
                  <a:srgbClr val="222222"/>
                </a:solidFill>
                <a:effectLst/>
                <a:latin typeface="Harding"/>
              </a:rPr>
              <a:t>Osaka University</a:t>
            </a:r>
            <a:endParaRPr lang="zh-CN" altLang="en-US" dirty="0"/>
          </a:p>
        </p:txBody>
      </p:sp>
      <p:sp>
        <p:nvSpPr>
          <p:cNvPr id="9" name="文本框 8">
            <a:extLst>
              <a:ext uri="{FF2B5EF4-FFF2-40B4-BE49-F238E27FC236}">
                <a16:creationId xmlns:a16="http://schemas.microsoft.com/office/drawing/2014/main" id="{0C817EF0-CA1E-78FB-2485-7C04B10638F0}"/>
              </a:ext>
            </a:extLst>
          </p:cNvPr>
          <p:cNvSpPr txBox="1"/>
          <p:nvPr/>
        </p:nvSpPr>
        <p:spPr>
          <a:xfrm>
            <a:off x="6444690" y="5247429"/>
            <a:ext cx="1592885" cy="369332"/>
          </a:xfrm>
          <a:prstGeom prst="rect">
            <a:avLst/>
          </a:prstGeom>
          <a:noFill/>
        </p:spPr>
        <p:txBody>
          <a:bodyPr wrap="square">
            <a:spAutoFit/>
          </a:bodyPr>
          <a:lstStyle/>
          <a:p>
            <a:pPr algn="l"/>
            <a:r>
              <a:rPr lang="en-US" altLang="zh-CN" i="0" dirty="0">
                <a:solidFill>
                  <a:srgbClr val="222222"/>
                </a:solidFill>
                <a:effectLst/>
                <a:latin typeface="Harding"/>
              </a:rPr>
              <a:t>Paola </a:t>
            </a:r>
            <a:r>
              <a:rPr lang="en-US" altLang="zh-CN" i="0" dirty="0" err="1">
                <a:solidFill>
                  <a:srgbClr val="222222"/>
                </a:solidFill>
                <a:effectLst/>
                <a:latin typeface="Harding"/>
              </a:rPr>
              <a:t>Laurino</a:t>
            </a:r>
            <a:endParaRPr lang="en-US" altLang="zh-CN" i="0" dirty="0">
              <a:solidFill>
                <a:srgbClr val="222222"/>
              </a:solidFill>
              <a:effectLst/>
              <a:latin typeface="Harding"/>
            </a:endParaRPr>
          </a:p>
        </p:txBody>
      </p:sp>
    </p:spTree>
    <p:extLst>
      <p:ext uri="{BB962C8B-B14F-4D97-AF65-F5344CB8AC3E}">
        <p14:creationId xmlns:p14="http://schemas.microsoft.com/office/powerpoint/2010/main" val="2547228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E399592-2E30-7D66-9919-69F6750E4646}"/>
              </a:ext>
            </a:extLst>
          </p:cNvPr>
          <p:cNvPicPr>
            <a:picLocks noChangeAspect="1"/>
          </p:cNvPicPr>
          <p:nvPr/>
        </p:nvPicPr>
        <p:blipFill>
          <a:blip r:embed="rId3"/>
          <a:stretch>
            <a:fillRect/>
          </a:stretch>
        </p:blipFill>
        <p:spPr>
          <a:xfrm>
            <a:off x="446226" y="2128724"/>
            <a:ext cx="7118817" cy="4139038"/>
          </a:xfrm>
          <a:prstGeom prst="rect">
            <a:avLst/>
          </a:prstGeom>
        </p:spPr>
      </p:pic>
      <p:pic>
        <p:nvPicPr>
          <p:cNvPr id="6" name="图片 5">
            <a:extLst>
              <a:ext uri="{FF2B5EF4-FFF2-40B4-BE49-F238E27FC236}">
                <a16:creationId xmlns:a16="http://schemas.microsoft.com/office/drawing/2014/main" id="{7A31A73D-92FC-6BBF-5188-6816215FCA41}"/>
              </a:ext>
            </a:extLst>
          </p:cNvPr>
          <p:cNvPicPr>
            <a:picLocks noChangeAspect="1"/>
          </p:cNvPicPr>
          <p:nvPr/>
        </p:nvPicPr>
        <p:blipFill>
          <a:blip r:embed="rId4"/>
          <a:stretch>
            <a:fillRect/>
          </a:stretch>
        </p:blipFill>
        <p:spPr>
          <a:xfrm>
            <a:off x="446226" y="330468"/>
            <a:ext cx="6130139" cy="1512864"/>
          </a:xfrm>
          <a:prstGeom prst="rect">
            <a:avLst/>
          </a:prstGeom>
        </p:spPr>
      </p:pic>
      <p:sp>
        <p:nvSpPr>
          <p:cNvPr id="8" name="文本框 7">
            <a:extLst>
              <a:ext uri="{FF2B5EF4-FFF2-40B4-BE49-F238E27FC236}">
                <a16:creationId xmlns:a16="http://schemas.microsoft.com/office/drawing/2014/main" id="{B431AAB4-2DBF-0987-078E-61A6608995D6}"/>
              </a:ext>
            </a:extLst>
          </p:cNvPr>
          <p:cNvSpPr txBox="1"/>
          <p:nvPr/>
        </p:nvSpPr>
        <p:spPr>
          <a:xfrm>
            <a:off x="8677656" y="5323680"/>
            <a:ext cx="2814523" cy="369332"/>
          </a:xfrm>
          <a:prstGeom prst="rect">
            <a:avLst/>
          </a:prstGeom>
          <a:noFill/>
        </p:spPr>
        <p:txBody>
          <a:bodyPr wrap="square">
            <a:spAutoFit/>
          </a:bodyPr>
          <a:lstStyle/>
          <a:p>
            <a:r>
              <a:rPr lang="en-US" altLang="zh-CN" b="0" i="0">
                <a:solidFill>
                  <a:srgbClr val="222222"/>
                </a:solidFill>
                <a:effectLst/>
                <a:latin typeface="Harding"/>
              </a:rPr>
              <a:t>Université de Strasbourg</a:t>
            </a:r>
            <a:endParaRPr lang="zh-CN" altLang="en-US" dirty="0"/>
          </a:p>
        </p:txBody>
      </p:sp>
      <p:sp>
        <p:nvSpPr>
          <p:cNvPr id="10" name="文本框 9">
            <a:extLst>
              <a:ext uri="{FF2B5EF4-FFF2-40B4-BE49-F238E27FC236}">
                <a16:creationId xmlns:a16="http://schemas.microsoft.com/office/drawing/2014/main" id="{BAB113B7-6B1D-423E-08C6-A7E8501709E3}"/>
              </a:ext>
            </a:extLst>
          </p:cNvPr>
          <p:cNvSpPr txBox="1"/>
          <p:nvPr/>
        </p:nvSpPr>
        <p:spPr>
          <a:xfrm>
            <a:off x="9058046" y="4698529"/>
            <a:ext cx="1907438" cy="369332"/>
          </a:xfrm>
          <a:prstGeom prst="rect">
            <a:avLst/>
          </a:prstGeom>
          <a:noFill/>
        </p:spPr>
        <p:txBody>
          <a:bodyPr wrap="square">
            <a:spAutoFit/>
          </a:bodyPr>
          <a:lstStyle/>
          <a:p>
            <a:pPr algn="l"/>
            <a:r>
              <a:rPr lang="en-US" altLang="zh-CN" i="0" dirty="0">
                <a:solidFill>
                  <a:srgbClr val="222222"/>
                </a:solidFill>
                <a:effectLst/>
                <a:latin typeface="Harding"/>
              </a:rPr>
              <a:t>Adam Ben-Shem</a:t>
            </a:r>
          </a:p>
        </p:txBody>
      </p:sp>
      <p:sp>
        <p:nvSpPr>
          <p:cNvPr id="11" name="矩形 10">
            <a:extLst>
              <a:ext uri="{FF2B5EF4-FFF2-40B4-BE49-F238E27FC236}">
                <a16:creationId xmlns:a16="http://schemas.microsoft.com/office/drawing/2014/main" id="{56951D0D-EF21-EDE2-AB63-D7C02F5EC422}"/>
              </a:ext>
            </a:extLst>
          </p:cNvPr>
          <p:cNvSpPr/>
          <p:nvPr/>
        </p:nvSpPr>
        <p:spPr>
          <a:xfrm>
            <a:off x="8721546" y="2070415"/>
            <a:ext cx="2311603" cy="221650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b="1" dirty="0"/>
              <a:t>No photograph</a:t>
            </a:r>
            <a:endParaRPr lang="zh-CN" altLang="en-US" b="1" dirty="0"/>
          </a:p>
        </p:txBody>
      </p:sp>
    </p:spTree>
    <p:extLst>
      <p:ext uri="{BB962C8B-B14F-4D97-AF65-F5344CB8AC3E}">
        <p14:creationId xmlns:p14="http://schemas.microsoft.com/office/powerpoint/2010/main" val="3948310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334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504C862-A18C-215B-AFD4-3C2B760BACA3}"/>
              </a:ext>
            </a:extLst>
          </p:cNvPr>
          <p:cNvPicPr>
            <a:picLocks noChangeAspect="1"/>
          </p:cNvPicPr>
          <p:nvPr/>
        </p:nvPicPr>
        <p:blipFill>
          <a:blip r:embed="rId3"/>
          <a:stretch>
            <a:fillRect/>
          </a:stretch>
        </p:blipFill>
        <p:spPr>
          <a:xfrm>
            <a:off x="3751589" y="273157"/>
            <a:ext cx="7358339" cy="3029189"/>
          </a:xfrm>
          <a:prstGeom prst="rect">
            <a:avLst/>
          </a:prstGeom>
        </p:spPr>
      </p:pic>
      <p:pic>
        <p:nvPicPr>
          <p:cNvPr id="9" name="图片 8">
            <a:extLst>
              <a:ext uri="{FF2B5EF4-FFF2-40B4-BE49-F238E27FC236}">
                <a16:creationId xmlns:a16="http://schemas.microsoft.com/office/drawing/2014/main" id="{214DC5EC-F022-9397-9F92-EA2A2951C7D5}"/>
              </a:ext>
            </a:extLst>
          </p:cNvPr>
          <p:cNvPicPr>
            <a:picLocks noChangeAspect="1"/>
          </p:cNvPicPr>
          <p:nvPr/>
        </p:nvPicPr>
        <p:blipFill>
          <a:blip r:embed="rId4"/>
          <a:stretch>
            <a:fillRect/>
          </a:stretch>
        </p:blipFill>
        <p:spPr>
          <a:xfrm>
            <a:off x="3751589" y="3377809"/>
            <a:ext cx="5584170" cy="3005947"/>
          </a:xfrm>
          <a:prstGeom prst="rect">
            <a:avLst/>
          </a:prstGeom>
        </p:spPr>
      </p:pic>
      <p:sp>
        <p:nvSpPr>
          <p:cNvPr id="10" name="矩形 9">
            <a:extLst>
              <a:ext uri="{FF2B5EF4-FFF2-40B4-BE49-F238E27FC236}">
                <a16:creationId xmlns:a16="http://schemas.microsoft.com/office/drawing/2014/main" id="{4155D724-12AD-EAF2-AF0E-B75059A5F231}"/>
              </a:ext>
            </a:extLst>
          </p:cNvPr>
          <p:cNvSpPr/>
          <p:nvPr/>
        </p:nvSpPr>
        <p:spPr>
          <a:xfrm>
            <a:off x="3657600" y="145473"/>
            <a:ext cx="7546319" cy="6313746"/>
          </a:xfrm>
          <a:prstGeom prst="rect">
            <a:avLst/>
          </a:prstGeom>
          <a:noFill/>
          <a:ln w="19050" cap="flat" cmpd="sng" algn="ctr">
            <a:solidFill>
              <a:srgbClr val="0A281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2D652E7-E353-4BBF-44C4-8FC80E467450}"/>
              </a:ext>
            </a:extLst>
          </p:cNvPr>
          <p:cNvSpPr txBox="1"/>
          <p:nvPr/>
        </p:nvSpPr>
        <p:spPr>
          <a:xfrm>
            <a:off x="483530" y="2178961"/>
            <a:ext cx="3108654" cy="2246769"/>
          </a:xfrm>
          <a:prstGeom prst="rect">
            <a:avLst/>
          </a:prstGeom>
          <a:noFill/>
        </p:spPr>
        <p:txBody>
          <a:bodyPr wrap="square">
            <a:spAutoFit/>
          </a:bodyPr>
          <a:lstStyle/>
          <a:p>
            <a:pPr algn="ctr"/>
            <a:r>
              <a:rPr lang="en-US" altLang="zh-CN" sz="4000" b="1" dirty="0">
                <a:latin typeface="Georgia" panose="02040502050405020303" pitchFamily="18" charset="0"/>
              </a:rPr>
              <a:t>2019</a:t>
            </a:r>
            <a:endParaRPr lang="zh-CN" altLang="en-US" sz="4000" dirty="0">
              <a:latin typeface="Georgia" panose="02040502050405020303" pitchFamily="18" charset="0"/>
            </a:endParaRPr>
          </a:p>
          <a:p>
            <a:pPr algn="ctr"/>
            <a:r>
              <a:rPr lang="en-US" altLang="zh-CN" sz="2000" b="0" i="0" dirty="0">
                <a:solidFill>
                  <a:srgbClr val="1F1F1F"/>
                </a:solidFill>
                <a:effectLst/>
                <a:latin typeface="Georgia" panose="02040502050405020303" pitchFamily="18" charset="0"/>
              </a:rPr>
              <a:t>America</a:t>
            </a:r>
          </a:p>
          <a:p>
            <a:pPr algn="ctr"/>
            <a:r>
              <a:rPr lang="en-US" altLang="zh-CN" sz="2000" b="0" i="0" dirty="0">
                <a:solidFill>
                  <a:srgbClr val="1F1F1F"/>
                </a:solidFill>
                <a:effectLst/>
                <a:latin typeface="Georgia" panose="02040502050405020303" pitchFamily="18" charset="0"/>
              </a:rPr>
              <a:t>Substance Abuse </a:t>
            </a:r>
          </a:p>
          <a:p>
            <a:pPr algn="ctr"/>
            <a:r>
              <a:rPr lang="en-US" altLang="zh-CN" sz="2000" b="0" i="0" dirty="0">
                <a:solidFill>
                  <a:srgbClr val="1F1F1F"/>
                </a:solidFill>
                <a:effectLst/>
                <a:latin typeface="Georgia" panose="02040502050405020303" pitchFamily="18" charset="0"/>
              </a:rPr>
              <a:t>and </a:t>
            </a:r>
          </a:p>
          <a:p>
            <a:pPr algn="ctr"/>
            <a:r>
              <a:rPr lang="en-US" altLang="zh-CN" sz="2000" b="0" i="0" dirty="0">
                <a:solidFill>
                  <a:srgbClr val="1F1F1F"/>
                </a:solidFill>
                <a:effectLst/>
                <a:latin typeface="Georgia" panose="02040502050405020303" pitchFamily="18" charset="0"/>
              </a:rPr>
              <a:t>Mental Health </a:t>
            </a:r>
          </a:p>
          <a:p>
            <a:pPr algn="ctr"/>
            <a:r>
              <a:rPr lang="en-US" altLang="zh-CN" sz="2000" b="0" i="0" dirty="0">
                <a:solidFill>
                  <a:srgbClr val="1F1F1F"/>
                </a:solidFill>
                <a:effectLst/>
                <a:latin typeface="Georgia" panose="02040502050405020303" pitchFamily="18" charset="0"/>
              </a:rPr>
              <a:t>Services Administration</a:t>
            </a:r>
            <a:endParaRPr lang="zh-CN" altLang="en-US" sz="2000" dirty="0">
              <a:latin typeface="Georgia" panose="02040502050405020303" pitchFamily="18" charset="0"/>
            </a:endParaRPr>
          </a:p>
        </p:txBody>
      </p:sp>
    </p:spTree>
    <p:extLst>
      <p:ext uri="{BB962C8B-B14F-4D97-AF65-F5344CB8AC3E}">
        <p14:creationId xmlns:p14="http://schemas.microsoft.com/office/powerpoint/2010/main" val="133223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C3FA89C-0F0D-9C56-D855-A0BB08DEAC10}"/>
              </a:ext>
            </a:extLst>
          </p:cNvPr>
          <p:cNvPicPr>
            <a:picLocks noChangeAspect="1"/>
          </p:cNvPicPr>
          <p:nvPr/>
        </p:nvPicPr>
        <p:blipFill>
          <a:blip r:embed="rId3"/>
          <a:stretch>
            <a:fillRect/>
          </a:stretch>
        </p:blipFill>
        <p:spPr>
          <a:xfrm>
            <a:off x="2218408" y="1575129"/>
            <a:ext cx="7492103" cy="1647769"/>
          </a:xfrm>
          <a:prstGeom prst="rect">
            <a:avLst/>
          </a:prstGeom>
        </p:spPr>
      </p:pic>
      <p:sp>
        <p:nvSpPr>
          <p:cNvPr id="3" name="文本框 2">
            <a:extLst>
              <a:ext uri="{FF2B5EF4-FFF2-40B4-BE49-F238E27FC236}">
                <a16:creationId xmlns:a16="http://schemas.microsoft.com/office/drawing/2014/main" id="{AAA82C61-C5C6-926B-E373-B06F30B0E05B}"/>
              </a:ext>
            </a:extLst>
          </p:cNvPr>
          <p:cNvSpPr txBox="1"/>
          <p:nvPr/>
        </p:nvSpPr>
        <p:spPr>
          <a:xfrm>
            <a:off x="1936772" y="605561"/>
            <a:ext cx="8027748" cy="461665"/>
          </a:xfrm>
          <a:prstGeom prst="rect">
            <a:avLst/>
          </a:prstGeom>
          <a:noFill/>
        </p:spPr>
        <p:txBody>
          <a:bodyPr wrap="square">
            <a:spAutoFit/>
          </a:bodyPr>
          <a:lstStyle/>
          <a:p>
            <a:pPr algn="ctr"/>
            <a:r>
              <a:rPr lang="en-US" altLang="zh-CN" sz="2400" b="0" i="0" dirty="0">
                <a:solidFill>
                  <a:srgbClr val="1F1F1F"/>
                </a:solidFill>
                <a:effectLst/>
                <a:latin typeface="Georgia" panose="02040502050405020303" pitchFamily="18" charset="0"/>
              </a:rPr>
              <a:t>People keep on studying cocaine for </a:t>
            </a:r>
            <a:r>
              <a:rPr lang="en-US" altLang="zh-CN" sz="2400" b="1" i="0" dirty="0">
                <a:solidFill>
                  <a:srgbClr val="1F1F1F"/>
                </a:solidFill>
                <a:effectLst/>
                <a:latin typeface="Georgia" panose="02040502050405020303" pitchFamily="18" charset="0"/>
              </a:rPr>
              <a:t>over 100 years</a:t>
            </a:r>
            <a:r>
              <a:rPr lang="en-US" altLang="zh-CN" sz="2400" b="0" i="0" dirty="0">
                <a:solidFill>
                  <a:srgbClr val="1F1F1F"/>
                </a:solidFill>
                <a:effectLst/>
                <a:latin typeface="Georgia" panose="02040502050405020303" pitchFamily="18" charset="0"/>
              </a:rPr>
              <a:t>.</a:t>
            </a:r>
            <a:endParaRPr lang="zh-CN" altLang="en-US" sz="2400" dirty="0">
              <a:latin typeface="Georgia" panose="02040502050405020303" pitchFamily="18" charset="0"/>
            </a:endParaRPr>
          </a:p>
        </p:txBody>
      </p:sp>
      <p:sp>
        <p:nvSpPr>
          <p:cNvPr id="5" name="文本框 4">
            <a:extLst>
              <a:ext uri="{FF2B5EF4-FFF2-40B4-BE49-F238E27FC236}">
                <a16:creationId xmlns:a16="http://schemas.microsoft.com/office/drawing/2014/main" id="{5E390C88-3FE4-0C98-06A3-211D9FD7F7F7}"/>
              </a:ext>
            </a:extLst>
          </p:cNvPr>
          <p:cNvSpPr txBox="1"/>
          <p:nvPr/>
        </p:nvSpPr>
        <p:spPr>
          <a:xfrm>
            <a:off x="1531278" y="3355427"/>
            <a:ext cx="9651072" cy="584775"/>
          </a:xfrm>
          <a:prstGeom prst="rect">
            <a:avLst/>
          </a:prstGeom>
          <a:noFill/>
        </p:spPr>
        <p:txBody>
          <a:bodyPr wrap="square">
            <a:spAutoFit/>
          </a:bodyPr>
          <a:lstStyle/>
          <a:p>
            <a:r>
              <a:rPr lang="en-US" altLang="zh-CN" sz="3200" dirty="0">
                <a:latin typeface="Georgia" panose="02040502050405020303" pitchFamily="18" charset="0"/>
              </a:rPr>
              <a:t>1987</a:t>
            </a:r>
            <a:r>
              <a:rPr lang="en-US" altLang="zh-CN" sz="2400" dirty="0">
                <a:latin typeface="Georgia" panose="02040502050405020303" pitchFamily="18" charset="0"/>
              </a:rPr>
              <a:t> </a:t>
            </a:r>
            <a:r>
              <a:rPr lang="en-US" altLang="zh-CN" sz="2400" b="1" dirty="0">
                <a:solidFill>
                  <a:srgbClr val="FF0000"/>
                </a:solidFill>
                <a:latin typeface="Georgia" panose="02040502050405020303" pitchFamily="18" charset="0"/>
              </a:rPr>
              <a:t>Dopamine transporter </a:t>
            </a:r>
            <a:r>
              <a:rPr lang="en-US" altLang="zh-CN" sz="2000" dirty="0">
                <a:latin typeface="Georgia" panose="02040502050405020303" pitchFamily="18" charset="0"/>
              </a:rPr>
              <a:t>was identified as the cocaine receptor</a:t>
            </a:r>
            <a:endParaRPr lang="zh-CN" altLang="en-US" sz="2400" dirty="0">
              <a:latin typeface="Georgia" panose="02040502050405020303" pitchFamily="18" charset="0"/>
            </a:endParaRPr>
          </a:p>
        </p:txBody>
      </p:sp>
      <p:sp>
        <p:nvSpPr>
          <p:cNvPr id="6" name="矩形 5">
            <a:extLst>
              <a:ext uri="{FF2B5EF4-FFF2-40B4-BE49-F238E27FC236}">
                <a16:creationId xmlns:a16="http://schemas.microsoft.com/office/drawing/2014/main" id="{45420153-D564-BF8E-3EFB-EB875324C623}"/>
              </a:ext>
            </a:extLst>
          </p:cNvPr>
          <p:cNvSpPr/>
          <p:nvPr/>
        </p:nvSpPr>
        <p:spPr>
          <a:xfrm>
            <a:off x="2112171" y="1508011"/>
            <a:ext cx="7670919" cy="1780627"/>
          </a:xfrm>
          <a:prstGeom prst="rect">
            <a:avLst/>
          </a:prstGeom>
          <a:noFill/>
          <a:ln w="19050" cap="flat" cmpd="sng" algn="ctr">
            <a:solidFill>
              <a:srgbClr val="0A281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759D7CB-3FC8-3102-6336-1BF382C25DD1}"/>
              </a:ext>
            </a:extLst>
          </p:cNvPr>
          <p:cNvSpPr txBox="1"/>
          <p:nvPr/>
        </p:nvSpPr>
        <p:spPr>
          <a:xfrm>
            <a:off x="4862627" y="4642597"/>
            <a:ext cx="6060627" cy="400110"/>
          </a:xfrm>
          <a:prstGeom prst="rect">
            <a:avLst/>
          </a:prstGeom>
          <a:noFill/>
        </p:spPr>
        <p:txBody>
          <a:bodyPr wrap="square">
            <a:spAutoFit/>
          </a:bodyPr>
          <a:lstStyle/>
          <a:p>
            <a:r>
              <a:rPr lang="en-US" altLang="zh-CN" sz="2000" b="0" i="0" dirty="0">
                <a:solidFill>
                  <a:srgbClr val="222222"/>
                </a:solidFill>
                <a:effectLst/>
                <a:latin typeface="Georgia" panose="02040502050405020303" pitchFamily="18" charset="0"/>
              </a:rPr>
              <a:t>medications for many diseases: </a:t>
            </a:r>
            <a:r>
              <a:rPr lang="en-US" altLang="zh-CN" sz="2000" b="0" i="0" dirty="0">
                <a:solidFill>
                  <a:srgbClr val="222222"/>
                </a:solidFill>
                <a:effectLst/>
                <a:latin typeface="Harding"/>
              </a:rPr>
              <a:t>ADHD and depression</a:t>
            </a:r>
            <a:endParaRPr lang="zh-CN" altLang="en-US" sz="2000" dirty="0">
              <a:latin typeface="Georgia" panose="02040502050405020303" pitchFamily="18" charset="0"/>
            </a:endParaRPr>
          </a:p>
        </p:txBody>
      </p:sp>
      <p:sp>
        <p:nvSpPr>
          <p:cNvPr id="10" name="文本框 9">
            <a:extLst>
              <a:ext uri="{FF2B5EF4-FFF2-40B4-BE49-F238E27FC236}">
                <a16:creationId xmlns:a16="http://schemas.microsoft.com/office/drawing/2014/main" id="{C9CC7856-33A1-75D9-DCFB-DB4B1B8C81C0}"/>
              </a:ext>
            </a:extLst>
          </p:cNvPr>
          <p:cNvSpPr txBox="1"/>
          <p:nvPr/>
        </p:nvSpPr>
        <p:spPr>
          <a:xfrm>
            <a:off x="4862627" y="5337163"/>
            <a:ext cx="4571981" cy="400110"/>
          </a:xfrm>
          <a:prstGeom prst="rect">
            <a:avLst/>
          </a:prstGeom>
          <a:noFill/>
        </p:spPr>
        <p:txBody>
          <a:bodyPr wrap="square">
            <a:spAutoFit/>
          </a:bodyPr>
          <a:lstStyle/>
          <a:p>
            <a:r>
              <a:rPr lang="en-US" altLang="zh-CN" sz="2000" b="0" i="0" dirty="0">
                <a:solidFill>
                  <a:srgbClr val="FF0000"/>
                </a:solidFill>
                <a:effectLst/>
                <a:latin typeface="Georgia" panose="02040502050405020303" pitchFamily="18" charset="0"/>
              </a:rPr>
              <a:t>medications that treat drug abuse </a:t>
            </a:r>
            <a:endParaRPr lang="zh-CN" altLang="en-US" sz="2000" dirty="0">
              <a:solidFill>
                <a:srgbClr val="FF0000"/>
              </a:solidFill>
              <a:latin typeface="Georgia" panose="02040502050405020303" pitchFamily="18" charset="0"/>
            </a:endParaRPr>
          </a:p>
        </p:txBody>
      </p:sp>
      <p:sp>
        <p:nvSpPr>
          <p:cNvPr id="12" name="文本框 11">
            <a:extLst>
              <a:ext uri="{FF2B5EF4-FFF2-40B4-BE49-F238E27FC236}">
                <a16:creationId xmlns:a16="http://schemas.microsoft.com/office/drawing/2014/main" id="{1FBC7ACB-EE13-774C-4897-91E94D97F022}"/>
              </a:ext>
            </a:extLst>
          </p:cNvPr>
          <p:cNvSpPr txBox="1"/>
          <p:nvPr/>
        </p:nvSpPr>
        <p:spPr>
          <a:xfrm>
            <a:off x="1524343" y="4972496"/>
            <a:ext cx="3338284" cy="461665"/>
          </a:xfrm>
          <a:prstGeom prst="rect">
            <a:avLst/>
          </a:prstGeom>
          <a:noFill/>
        </p:spPr>
        <p:txBody>
          <a:bodyPr wrap="square">
            <a:spAutoFit/>
          </a:bodyPr>
          <a:lstStyle/>
          <a:p>
            <a:r>
              <a:rPr lang="en-US" altLang="zh-CN" sz="2400" b="1" i="0" dirty="0">
                <a:solidFill>
                  <a:srgbClr val="FF0000"/>
                </a:solidFill>
                <a:effectLst/>
                <a:latin typeface="Georgia" panose="02040502050405020303" pitchFamily="18" charset="0"/>
              </a:rPr>
              <a:t>DAT</a:t>
            </a:r>
            <a:r>
              <a:rPr lang="en-US" altLang="zh-CN" sz="2000" b="0" i="0" dirty="0">
                <a:solidFill>
                  <a:srgbClr val="222222"/>
                </a:solidFill>
                <a:effectLst/>
                <a:latin typeface="Georgia" panose="02040502050405020303" pitchFamily="18" charset="0"/>
              </a:rPr>
              <a:t>: a primary target for </a:t>
            </a:r>
            <a:endParaRPr lang="zh-CN" altLang="en-US" sz="2000" dirty="0">
              <a:latin typeface="Georgia" panose="02040502050405020303" pitchFamily="18" charset="0"/>
            </a:endParaRPr>
          </a:p>
        </p:txBody>
      </p:sp>
      <p:sp>
        <p:nvSpPr>
          <p:cNvPr id="13" name="左大括号 12">
            <a:extLst>
              <a:ext uri="{FF2B5EF4-FFF2-40B4-BE49-F238E27FC236}">
                <a16:creationId xmlns:a16="http://schemas.microsoft.com/office/drawing/2014/main" id="{BF19F141-E351-83DD-8B07-7950A0320D63}"/>
              </a:ext>
            </a:extLst>
          </p:cNvPr>
          <p:cNvSpPr/>
          <p:nvPr/>
        </p:nvSpPr>
        <p:spPr>
          <a:xfrm>
            <a:off x="4746171" y="4842652"/>
            <a:ext cx="116456" cy="694566"/>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157563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3AB187E-DE88-1008-9D1A-03B68F532807}"/>
              </a:ext>
            </a:extLst>
          </p:cNvPr>
          <p:cNvSpPr txBox="1"/>
          <p:nvPr/>
        </p:nvSpPr>
        <p:spPr>
          <a:xfrm>
            <a:off x="2183367" y="401379"/>
            <a:ext cx="6873548" cy="523220"/>
          </a:xfrm>
          <a:prstGeom prst="rect">
            <a:avLst/>
          </a:prstGeom>
          <a:noFill/>
        </p:spPr>
        <p:txBody>
          <a:bodyPr wrap="square">
            <a:spAutoFit/>
          </a:bodyPr>
          <a:lstStyle/>
          <a:p>
            <a:r>
              <a:rPr lang="en-US" altLang="zh-CN" sz="2800" b="1" dirty="0">
                <a:solidFill>
                  <a:schemeClr val="bg1">
                    <a:lumMod val="50000"/>
                  </a:schemeClr>
                </a:solidFill>
                <a:latin typeface="Georgia" panose="02040502050405020303" pitchFamily="18" charset="0"/>
              </a:rPr>
              <a:t>Part  I</a:t>
            </a:r>
            <a:r>
              <a:rPr lang="en-US" altLang="zh-CN" sz="2000" b="1" dirty="0">
                <a:solidFill>
                  <a:schemeClr val="bg1">
                    <a:lumMod val="50000"/>
                  </a:schemeClr>
                </a:solidFill>
                <a:latin typeface="Georgia" panose="02040502050405020303" pitchFamily="18" charset="0"/>
              </a:rPr>
              <a:t>      </a:t>
            </a:r>
            <a:r>
              <a:rPr lang="en-US" altLang="zh-CN" sz="2000" b="1" dirty="0">
                <a:solidFill>
                  <a:srgbClr val="1A4602"/>
                </a:solidFill>
                <a:latin typeface="Georgia" panose="02040502050405020303" pitchFamily="18" charset="0"/>
              </a:rPr>
              <a:t>Gold standards for drug testing</a:t>
            </a:r>
            <a:endParaRPr lang="zh-CN" altLang="en-US" sz="2000" b="1" dirty="0">
              <a:solidFill>
                <a:srgbClr val="1A4602"/>
              </a:solidFill>
              <a:latin typeface="Georgia" panose="02040502050405020303" pitchFamily="18" charset="0"/>
            </a:endParaRPr>
          </a:p>
        </p:txBody>
      </p:sp>
      <p:sp>
        <p:nvSpPr>
          <p:cNvPr id="3" name="文本框 2">
            <a:extLst>
              <a:ext uri="{FF2B5EF4-FFF2-40B4-BE49-F238E27FC236}">
                <a16:creationId xmlns:a16="http://schemas.microsoft.com/office/drawing/2014/main" id="{971D5E0C-83CC-F666-75F8-B38432B0C9C9}"/>
              </a:ext>
            </a:extLst>
          </p:cNvPr>
          <p:cNvSpPr txBox="1"/>
          <p:nvPr/>
        </p:nvSpPr>
        <p:spPr>
          <a:xfrm>
            <a:off x="2197881" y="3751337"/>
            <a:ext cx="6873548" cy="523220"/>
          </a:xfrm>
          <a:prstGeom prst="rect">
            <a:avLst/>
          </a:prstGeom>
          <a:noFill/>
        </p:spPr>
        <p:txBody>
          <a:bodyPr wrap="square">
            <a:spAutoFit/>
          </a:bodyPr>
          <a:lstStyle/>
          <a:p>
            <a:r>
              <a:rPr lang="en-US" altLang="zh-CN" sz="2800" b="1" dirty="0">
                <a:solidFill>
                  <a:schemeClr val="bg1">
                    <a:lumMod val="50000"/>
                  </a:schemeClr>
                </a:solidFill>
                <a:latin typeface="Georgia" panose="02040502050405020303" pitchFamily="18" charset="0"/>
              </a:rPr>
              <a:t>Part II</a:t>
            </a:r>
            <a:r>
              <a:rPr lang="en-US" altLang="zh-CN" sz="2000" b="1" dirty="0">
                <a:solidFill>
                  <a:srgbClr val="1A4602"/>
                </a:solidFill>
                <a:latin typeface="Georgia" panose="02040502050405020303" pitchFamily="18" charset="0"/>
              </a:rPr>
              <a:t>      Structure of DAT</a:t>
            </a:r>
            <a:endParaRPr lang="zh-CN" altLang="en-US" sz="2000" b="1" dirty="0">
              <a:solidFill>
                <a:srgbClr val="1A4602"/>
              </a:solidFill>
              <a:latin typeface="Georgia" panose="02040502050405020303" pitchFamily="18" charset="0"/>
            </a:endParaRPr>
          </a:p>
        </p:txBody>
      </p:sp>
      <p:pic>
        <p:nvPicPr>
          <p:cNvPr id="6" name="图片 5">
            <a:extLst>
              <a:ext uri="{FF2B5EF4-FFF2-40B4-BE49-F238E27FC236}">
                <a16:creationId xmlns:a16="http://schemas.microsoft.com/office/drawing/2014/main" id="{8447F820-CADF-0EA7-6F38-57E2CC7B5EF8}"/>
              </a:ext>
            </a:extLst>
          </p:cNvPr>
          <p:cNvPicPr>
            <a:picLocks noChangeAspect="1"/>
          </p:cNvPicPr>
          <p:nvPr/>
        </p:nvPicPr>
        <p:blipFill>
          <a:blip r:embed="rId3"/>
          <a:stretch>
            <a:fillRect/>
          </a:stretch>
        </p:blipFill>
        <p:spPr>
          <a:xfrm>
            <a:off x="1919515" y="1199165"/>
            <a:ext cx="4217123" cy="1639562"/>
          </a:xfrm>
          <a:prstGeom prst="rect">
            <a:avLst/>
          </a:prstGeom>
        </p:spPr>
        <p:style>
          <a:lnRef idx="0">
            <a:schemeClr val="dk1"/>
          </a:lnRef>
          <a:fillRef idx="3">
            <a:schemeClr val="dk1"/>
          </a:fillRef>
          <a:effectRef idx="3">
            <a:schemeClr val="dk1"/>
          </a:effectRef>
          <a:fontRef idx="minor">
            <a:schemeClr val="lt1"/>
          </a:fontRef>
        </p:style>
      </p:pic>
      <p:pic>
        <p:nvPicPr>
          <p:cNvPr id="8" name="图片 7">
            <a:extLst>
              <a:ext uri="{FF2B5EF4-FFF2-40B4-BE49-F238E27FC236}">
                <a16:creationId xmlns:a16="http://schemas.microsoft.com/office/drawing/2014/main" id="{70913D05-EF66-A8B8-8F3E-DB3D90268ACC}"/>
              </a:ext>
            </a:extLst>
          </p:cNvPr>
          <p:cNvPicPr>
            <a:picLocks noChangeAspect="1"/>
          </p:cNvPicPr>
          <p:nvPr/>
        </p:nvPicPr>
        <p:blipFill>
          <a:blip r:embed="rId4"/>
          <a:stretch>
            <a:fillRect/>
          </a:stretch>
        </p:blipFill>
        <p:spPr>
          <a:xfrm>
            <a:off x="6847868" y="1249812"/>
            <a:ext cx="2891222" cy="1588915"/>
          </a:xfrm>
          <a:prstGeom prst="rect">
            <a:avLst/>
          </a:prstGeom>
        </p:spPr>
        <p:style>
          <a:lnRef idx="0">
            <a:schemeClr val="dk1"/>
          </a:lnRef>
          <a:fillRef idx="3">
            <a:schemeClr val="dk1"/>
          </a:fillRef>
          <a:effectRef idx="3">
            <a:schemeClr val="dk1"/>
          </a:effectRef>
          <a:fontRef idx="minor">
            <a:schemeClr val="lt1"/>
          </a:fontRef>
        </p:style>
      </p:pic>
      <p:pic>
        <p:nvPicPr>
          <p:cNvPr id="10" name="图片 9">
            <a:extLst>
              <a:ext uri="{FF2B5EF4-FFF2-40B4-BE49-F238E27FC236}">
                <a16:creationId xmlns:a16="http://schemas.microsoft.com/office/drawing/2014/main" id="{D81ACD01-7CF9-8CC4-A2CE-2AC922B0C836}"/>
              </a:ext>
            </a:extLst>
          </p:cNvPr>
          <p:cNvPicPr>
            <a:picLocks noChangeAspect="1"/>
          </p:cNvPicPr>
          <p:nvPr/>
        </p:nvPicPr>
        <p:blipFill>
          <a:blip r:embed="rId5"/>
          <a:stretch>
            <a:fillRect/>
          </a:stretch>
        </p:blipFill>
        <p:spPr>
          <a:xfrm>
            <a:off x="3675155" y="1743190"/>
            <a:ext cx="4957809" cy="1365047"/>
          </a:xfrm>
          <a:prstGeom prst="rect">
            <a:avLst/>
          </a:prstGeom>
        </p:spPr>
        <p:style>
          <a:lnRef idx="0">
            <a:schemeClr val="dk1"/>
          </a:lnRef>
          <a:fillRef idx="3">
            <a:schemeClr val="dk1"/>
          </a:fillRef>
          <a:effectRef idx="3">
            <a:schemeClr val="dk1"/>
          </a:effectRef>
          <a:fontRef idx="minor">
            <a:schemeClr val="lt1"/>
          </a:fontRef>
        </p:style>
      </p:pic>
      <p:sp>
        <p:nvSpPr>
          <p:cNvPr id="11" name="矩形 10">
            <a:extLst>
              <a:ext uri="{FF2B5EF4-FFF2-40B4-BE49-F238E27FC236}">
                <a16:creationId xmlns:a16="http://schemas.microsoft.com/office/drawing/2014/main" id="{422C32BE-978F-D5AA-A32D-FD59A85A2568}"/>
              </a:ext>
            </a:extLst>
          </p:cNvPr>
          <p:cNvSpPr/>
          <p:nvPr/>
        </p:nvSpPr>
        <p:spPr>
          <a:xfrm>
            <a:off x="1807030" y="580572"/>
            <a:ext cx="224971" cy="217172"/>
          </a:xfrm>
          <a:prstGeom prst="rect">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95F2E0F-F820-B0DA-4640-88D8DA6B1492}"/>
              </a:ext>
            </a:extLst>
          </p:cNvPr>
          <p:cNvSpPr/>
          <p:nvPr/>
        </p:nvSpPr>
        <p:spPr>
          <a:xfrm>
            <a:off x="1810658" y="3911618"/>
            <a:ext cx="224971" cy="217172"/>
          </a:xfrm>
          <a:prstGeom prst="rect">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EA87AEE7-FF29-38E0-4110-3B254AA87D03}"/>
              </a:ext>
            </a:extLst>
          </p:cNvPr>
          <p:cNvPicPr>
            <a:picLocks noChangeAspect="1"/>
          </p:cNvPicPr>
          <p:nvPr/>
        </p:nvPicPr>
        <p:blipFill>
          <a:blip r:embed="rId6"/>
          <a:stretch>
            <a:fillRect/>
          </a:stretch>
        </p:blipFill>
        <p:spPr>
          <a:xfrm>
            <a:off x="2423305" y="4605733"/>
            <a:ext cx="5508754" cy="151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34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四周年献礼】没用的知识增加了（25）：多巴胺——快乐的源泉-社区大别野-米游社">
            <a:extLst>
              <a:ext uri="{FF2B5EF4-FFF2-40B4-BE49-F238E27FC236}">
                <a16:creationId xmlns:a16="http://schemas.microsoft.com/office/drawing/2014/main" id="{7B294220-94CA-3B72-2ACB-59256E399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16" r="17982"/>
          <a:stretch/>
        </p:blipFill>
        <p:spPr bwMode="auto">
          <a:xfrm>
            <a:off x="768403" y="1781974"/>
            <a:ext cx="3357922" cy="386578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0797308-858B-85FD-71EE-1E2D3BAF2974}"/>
              </a:ext>
            </a:extLst>
          </p:cNvPr>
          <p:cNvSpPr txBox="1"/>
          <p:nvPr/>
        </p:nvSpPr>
        <p:spPr>
          <a:xfrm>
            <a:off x="4681794" y="2604166"/>
            <a:ext cx="3453039" cy="646331"/>
          </a:xfrm>
          <a:prstGeom prst="rect">
            <a:avLst/>
          </a:prstGeom>
          <a:noFill/>
        </p:spPr>
        <p:txBody>
          <a:bodyPr wrap="square">
            <a:spAutoFit/>
          </a:bodyPr>
          <a:lstStyle/>
          <a:p>
            <a:r>
              <a:rPr lang="en-US" altLang="zh-CN" sz="1800" b="1" dirty="0">
                <a:solidFill>
                  <a:srgbClr val="1A4602"/>
                </a:solidFill>
                <a:latin typeface="Georgia" panose="02040502050405020303" pitchFamily="18" charset="0"/>
              </a:rPr>
              <a:t>Wake</a:t>
            </a:r>
            <a:r>
              <a:rPr lang="zh-CN" altLang="en-US" sz="1800" b="1" dirty="0">
                <a:solidFill>
                  <a:srgbClr val="1A4602"/>
                </a:solidFill>
                <a:latin typeface="Georgia" panose="02040502050405020303" pitchFamily="18" charset="0"/>
              </a:rPr>
              <a:t> </a:t>
            </a:r>
            <a:r>
              <a:rPr lang="en-US" altLang="zh-CN" sz="1800" b="1" dirty="0">
                <a:solidFill>
                  <a:srgbClr val="1A4602"/>
                </a:solidFill>
                <a:latin typeface="Georgia" panose="02040502050405020303" pitchFamily="18" charset="0"/>
              </a:rPr>
              <a:t>u</a:t>
            </a:r>
            <a:r>
              <a:rPr lang="en-US" altLang="zh-CN" b="1" dirty="0">
                <a:solidFill>
                  <a:srgbClr val="1A4602"/>
                </a:solidFill>
                <a:latin typeface="Georgia" panose="02040502050405020303" pitchFamily="18" charset="0"/>
              </a:rPr>
              <a:t>p! Pay attention, that is important / I want it.</a:t>
            </a:r>
            <a:endParaRPr lang="en-US" altLang="zh-CN" sz="1800" b="1" dirty="0">
              <a:solidFill>
                <a:srgbClr val="1A4602"/>
              </a:solidFill>
              <a:latin typeface="Georgia" panose="02040502050405020303" pitchFamily="18" charset="0"/>
            </a:endParaRPr>
          </a:p>
        </p:txBody>
      </p:sp>
      <p:sp>
        <p:nvSpPr>
          <p:cNvPr id="6" name="文本框 5">
            <a:extLst>
              <a:ext uri="{FF2B5EF4-FFF2-40B4-BE49-F238E27FC236}">
                <a16:creationId xmlns:a16="http://schemas.microsoft.com/office/drawing/2014/main" id="{52AA78B5-B2F7-0430-3197-7AD6D47DDCD8}"/>
              </a:ext>
            </a:extLst>
          </p:cNvPr>
          <p:cNvSpPr txBox="1"/>
          <p:nvPr/>
        </p:nvSpPr>
        <p:spPr>
          <a:xfrm>
            <a:off x="4681794" y="4916908"/>
            <a:ext cx="3832115" cy="646331"/>
          </a:xfrm>
          <a:prstGeom prst="rect">
            <a:avLst/>
          </a:prstGeom>
          <a:noFill/>
        </p:spPr>
        <p:txBody>
          <a:bodyPr wrap="square">
            <a:spAutoFit/>
          </a:bodyPr>
          <a:lstStyle/>
          <a:p>
            <a:r>
              <a:rPr lang="en-US" altLang="zh-CN" sz="1800" b="1" dirty="0">
                <a:solidFill>
                  <a:srgbClr val="1A4602"/>
                </a:solidFill>
                <a:latin typeface="Georgia" panose="02040502050405020303" pitchFamily="18" charset="0"/>
              </a:rPr>
              <a:t>Remember what happens.</a:t>
            </a:r>
          </a:p>
          <a:p>
            <a:r>
              <a:rPr lang="en-US" altLang="zh-CN" b="1" dirty="0">
                <a:solidFill>
                  <a:srgbClr val="1A4602"/>
                </a:solidFill>
                <a:latin typeface="Georgia" panose="02040502050405020303" pitchFamily="18" charset="0"/>
              </a:rPr>
              <a:t>Time to learn something new.</a:t>
            </a:r>
            <a:endParaRPr lang="en-US" altLang="zh-CN" sz="1800" b="1" dirty="0">
              <a:solidFill>
                <a:srgbClr val="1A4602"/>
              </a:solidFill>
              <a:latin typeface="Georgia" panose="02040502050405020303" pitchFamily="18" charset="0"/>
            </a:endParaRPr>
          </a:p>
        </p:txBody>
      </p:sp>
      <p:sp>
        <p:nvSpPr>
          <p:cNvPr id="7" name="文本框 6">
            <a:extLst>
              <a:ext uri="{FF2B5EF4-FFF2-40B4-BE49-F238E27FC236}">
                <a16:creationId xmlns:a16="http://schemas.microsoft.com/office/drawing/2014/main" id="{2548FFE0-47AE-97AD-2A4F-AEABEF21A945}"/>
              </a:ext>
            </a:extLst>
          </p:cNvPr>
          <p:cNvSpPr txBox="1"/>
          <p:nvPr/>
        </p:nvSpPr>
        <p:spPr>
          <a:xfrm>
            <a:off x="4681794" y="2111107"/>
            <a:ext cx="3453039" cy="400110"/>
          </a:xfrm>
          <a:prstGeom prst="rect">
            <a:avLst/>
          </a:prstGeom>
          <a:noFill/>
        </p:spPr>
        <p:txBody>
          <a:bodyPr wrap="square">
            <a:spAutoFit/>
          </a:bodyPr>
          <a:lstStyle/>
          <a:p>
            <a:r>
              <a:rPr lang="en-US" altLang="zh-CN" sz="2000" b="1" dirty="0">
                <a:solidFill>
                  <a:srgbClr val="FF0000"/>
                </a:solidFill>
                <a:latin typeface="Georgia" panose="02040502050405020303" pitchFamily="18" charset="0"/>
              </a:rPr>
              <a:t>Acquire </a:t>
            </a:r>
          </a:p>
        </p:txBody>
      </p:sp>
      <p:sp>
        <p:nvSpPr>
          <p:cNvPr id="8" name="文本框 7">
            <a:extLst>
              <a:ext uri="{FF2B5EF4-FFF2-40B4-BE49-F238E27FC236}">
                <a16:creationId xmlns:a16="http://schemas.microsoft.com/office/drawing/2014/main" id="{779DDB4A-DC83-552D-86F0-F3C23529F6A4}"/>
              </a:ext>
            </a:extLst>
          </p:cNvPr>
          <p:cNvSpPr txBox="1"/>
          <p:nvPr/>
        </p:nvSpPr>
        <p:spPr>
          <a:xfrm>
            <a:off x="4681794" y="4422720"/>
            <a:ext cx="3453039" cy="400110"/>
          </a:xfrm>
          <a:prstGeom prst="rect">
            <a:avLst/>
          </a:prstGeom>
          <a:noFill/>
        </p:spPr>
        <p:txBody>
          <a:bodyPr wrap="square">
            <a:spAutoFit/>
          </a:bodyPr>
          <a:lstStyle/>
          <a:p>
            <a:r>
              <a:rPr lang="en-US" altLang="zh-CN" sz="2000" b="1" dirty="0">
                <a:solidFill>
                  <a:srgbClr val="FF0000"/>
                </a:solidFill>
                <a:latin typeface="Georgia" panose="02040502050405020303" pitchFamily="18" charset="0"/>
              </a:rPr>
              <a:t>Learn </a:t>
            </a:r>
          </a:p>
        </p:txBody>
      </p:sp>
      <p:pic>
        <p:nvPicPr>
          <p:cNvPr id="3076" name="Picture 4" descr="汉堡包高清图片下载-正版图片501633565-摄图网">
            <a:extLst>
              <a:ext uri="{FF2B5EF4-FFF2-40B4-BE49-F238E27FC236}">
                <a16:creationId xmlns:a16="http://schemas.microsoft.com/office/drawing/2014/main" id="{40B62747-B8A4-A9CA-F6DF-87FF93AFA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795" y="1256936"/>
            <a:ext cx="3657430" cy="24368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liwu礼物">
            <a:extLst>
              <a:ext uri="{FF2B5EF4-FFF2-40B4-BE49-F238E27FC236}">
                <a16:creationId xmlns:a16="http://schemas.microsoft.com/office/drawing/2014/main" id="{D3106C6F-EA8F-7DAC-EFDF-2FB3C2D53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794" y="3868751"/>
            <a:ext cx="3657431" cy="217992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杨幂表情 你没事吧-明星表情-搞起啦表情图片网">
            <a:extLst>
              <a:ext uri="{FF2B5EF4-FFF2-40B4-BE49-F238E27FC236}">
                <a16:creationId xmlns:a16="http://schemas.microsoft.com/office/drawing/2014/main" id="{438C8BA1-E4D4-B541-3966-F1C004B6E4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0286" y="4037050"/>
            <a:ext cx="2062276" cy="197091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小老鼠和大象比本领(2)-幼儿睡前故事-七故事儿童网">
            <a:extLst>
              <a:ext uri="{FF2B5EF4-FFF2-40B4-BE49-F238E27FC236}">
                <a16:creationId xmlns:a16="http://schemas.microsoft.com/office/drawing/2014/main" id="{EBA0F9FA-4D4C-0B99-6595-CC0030C390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38D0F222-0AF2-2C95-7BDD-4934A948031B}"/>
              </a:ext>
            </a:extLst>
          </p:cNvPr>
          <p:cNvPicPr>
            <a:picLocks noChangeAspect="1"/>
          </p:cNvPicPr>
          <p:nvPr/>
        </p:nvPicPr>
        <p:blipFill>
          <a:blip r:embed="rId7"/>
          <a:stretch>
            <a:fillRect/>
          </a:stretch>
        </p:blipFill>
        <p:spPr>
          <a:xfrm>
            <a:off x="8352986" y="1830463"/>
            <a:ext cx="3056876" cy="1681282"/>
          </a:xfrm>
          <a:prstGeom prst="rect">
            <a:avLst/>
          </a:prstGeom>
        </p:spPr>
      </p:pic>
      <p:sp>
        <p:nvSpPr>
          <p:cNvPr id="11" name="文本框 10">
            <a:extLst>
              <a:ext uri="{FF2B5EF4-FFF2-40B4-BE49-F238E27FC236}">
                <a16:creationId xmlns:a16="http://schemas.microsoft.com/office/drawing/2014/main" id="{3EB6171B-49B2-14EA-74B2-04F201602C0A}"/>
              </a:ext>
            </a:extLst>
          </p:cNvPr>
          <p:cNvSpPr txBox="1"/>
          <p:nvPr/>
        </p:nvSpPr>
        <p:spPr>
          <a:xfrm>
            <a:off x="259719" y="145473"/>
            <a:ext cx="5421413" cy="523220"/>
          </a:xfrm>
          <a:prstGeom prst="rect">
            <a:avLst/>
          </a:prstGeom>
          <a:noFill/>
        </p:spPr>
        <p:txBody>
          <a:bodyPr wrap="square">
            <a:spAutoFit/>
          </a:bodyPr>
          <a:lstStyle/>
          <a:p>
            <a:r>
              <a:rPr lang="en-US" altLang="zh-CN" sz="2800" b="1" dirty="0">
                <a:latin typeface="Georgia" panose="02040502050405020303" pitchFamily="18" charset="0"/>
              </a:rPr>
              <a:t>*</a:t>
            </a:r>
            <a:r>
              <a:rPr lang="en-US" altLang="zh-CN" sz="1800" b="1" dirty="0">
                <a:latin typeface="Georgia" panose="02040502050405020303" pitchFamily="18" charset="0"/>
              </a:rPr>
              <a:t> </a:t>
            </a:r>
            <a:r>
              <a:rPr lang="en-US" altLang="zh-CN" sz="1800" dirty="0">
                <a:latin typeface="Georgia" panose="02040502050405020303" pitchFamily="18" charset="0"/>
              </a:rPr>
              <a:t>From the book</a:t>
            </a:r>
            <a:r>
              <a:rPr lang="en-US" altLang="zh-CN" sz="1800" b="1" i="1" dirty="0">
                <a:latin typeface="Georgia" panose="02040502050405020303" pitchFamily="18" charset="0"/>
              </a:rPr>
              <a:t> Greedy Dopamine</a:t>
            </a:r>
            <a:endParaRPr lang="zh-CN" altLang="en-US" b="1" i="1" dirty="0"/>
          </a:p>
        </p:txBody>
      </p:sp>
    </p:spTree>
    <p:extLst>
      <p:ext uri="{BB962C8B-B14F-4D97-AF65-F5344CB8AC3E}">
        <p14:creationId xmlns:p14="http://schemas.microsoft.com/office/powerpoint/2010/main" val="344997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6"/>
                                        </p:tgtEl>
                                      </p:cBhvr>
                                    </p:animEffect>
                                    <p:set>
                                      <p:cBhvr>
                                        <p:cTn id="7" dur="1" fill="hold">
                                          <p:stCondLst>
                                            <p:cond delay="499"/>
                                          </p:stCondLst>
                                        </p:cTn>
                                        <p:tgtEl>
                                          <p:spTgt spid="307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078"/>
                                        </p:tgtEl>
                                      </p:cBhvr>
                                    </p:animEffect>
                                    <p:set>
                                      <p:cBhvr>
                                        <p:cTn id="17" dur="1" fill="hold">
                                          <p:stCondLst>
                                            <p:cond delay="499"/>
                                          </p:stCondLst>
                                        </p:cTn>
                                        <p:tgtEl>
                                          <p:spTgt spid="307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E67AFC-7580-6D85-2C8A-352C94F258D7}"/>
              </a:ext>
            </a:extLst>
          </p:cNvPr>
          <p:cNvSpPr txBox="1"/>
          <p:nvPr/>
        </p:nvSpPr>
        <p:spPr>
          <a:xfrm>
            <a:off x="855308" y="254328"/>
            <a:ext cx="6873548" cy="523220"/>
          </a:xfrm>
          <a:prstGeom prst="rect">
            <a:avLst/>
          </a:prstGeom>
          <a:noFill/>
        </p:spPr>
        <p:txBody>
          <a:bodyPr wrap="square">
            <a:spAutoFit/>
          </a:bodyPr>
          <a:lstStyle/>
          <a:p>
            <a:r>
              <a:rPr lang="en-US" altLang="zh-CN" sz="2800" b="1" dirty="0">
                <a:solidFill>
                  <a:schemeClr val="bg1">
                    <a:lumMod val="50000"/>
                  </a:schemeClr>
                </a:solidFill>
                <a:latin typeface="Georgia" panose="02040502050405020303" pitchFamily="18" charset="0"/>
              </a:rPr>
              <a:t>Part  I</a:t>
            </a:r>
            <a:r>
              <a:rPr lang="en-US" altLang="zh-CN" sz="2000" b="1" dirty="0">
                <a:solidFill>
                  <a:schemeClr val="bg1">
                    <a:lumMod val="50000"/>
                  </a:schemeClr>
                </a:solidFill>
                <a:latin typeface="Georgia" panose="02040502050405020303" pitchFamily="18" charset="0"/>
              </a:rPr>
              <a:t>      </a:t>
            </a:r>
            <a:r>
              <a:rPr lang="en-US" altLang="zh-CN" sz="2000" b="1" dirty="0">
                <a:solidFill>
                  <a:srgbClr val="1A4602"/>
                </a:solidFill>
                <a:latin typeface="Georgia" panose="02040502050405020303" pitchFamily="18" charset="0"/>
              </a:rPr>
              <a:t>Gold standard for drug testing</a:t>
            </a:r>
            <a:endParaRPr lang="zh-CN" altLang="en-US" sz="2000" b="1" dirty="0">
              <a:solidFill>
                <a:srgbClr val="1A4602"/>
              </a:solidFill>
              <a:latin typeface="Georgia" panose="02040502050405020303" pitchFamily="18" charset="0"/>
            </a:endParaRPr>
          </a:p>
        </p:txBody>
      </p:sp>
      <p:sp>
        <p:nvSpPr>
          <p:cNvPr id="3" name="矩形 2">
            <a:extLst>
              <a:ext uri="{FF2B5EF4-FFF2-40B4-BE49-F238E27FC236}">
                <a16:creationId xmlns:a16="http://schemas.microsoft.com/office/drawing/2014/main" id="{A347C5AB-1AD8-8310-DDDB-1D6FE04E1CB7}"/>
              </a:ext>
            </a:extLst>
          </p:cNvPr>
          <p:cNvSpPr/>
          <p:nvPr/>
        </p:nvSpPr>
        <p:spPr>
          <a:xfrm>
            <a:off x="478971" y="433521"/>
            <a:ext cx="224971" cy="217172"/>
          </a:xfrm>
          <a:prstGeom prst="rect">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DE27ED5-9900-468E-97D3-E0B57F312C82}"/>
              </a:ext>
            </a:extLst>
          </p:cNvPr>
          <p:cNvPicPr>
            <a:picLocks noChangeAspect="1"/>
          </p:cNvPicPr>
          <p:nvPr/>
        </p:nvPicPr>
        <p:blipFill>
          <a:blip r:embed="rId3"/>
          <a:stretch>
            <a:fillRect/>
          </a:stretch>
        </p:blipFill>
        <p:spPr>
          <a:xfrm>
            <a:off x="2682042" y="2172496"/>
            <a:ext cx="6421513" cy="3781557"/>
          </a:xfrm>
          <a:prstGeom prst="rect">
            <a:avLst/>
          </a:prstGeom>
        </p:spPr>
      </p:pic>
      <p:sp>
        <p:nvSpPr>
          <p:cNvPr id="8" name="文本框 7">
            <a:extLst>
              <a:ext uri="{FF2B5EF4-FFF2-40B4-BE49-F238E27FC236}">
                <a16:creationId xmlns:a16="http://schemas.microsoft.com/office/drawing/2014/main" id="{E6DEA479-6EB7-F6B1-5A02-68C8C0475D98}"/>
              </a:ext>
            </a:extLst>
          </p:cNvPr>
          <p:cNvSpPr txBox="1"/>
          <p:nvPr/>
        </p:nvSpPr>
        <p:spPr>
          <a:xfrm>
            <a:off x="3666669" y="1397476"/>
            <a:ext cx="4452257" cy="400110"/>
          </a:xfrm>
          <a:prstGeom prst="rect">
            <a:avLst/>
          </a:prstGeom>
          <a:noFill/>
        </p:spPr>
        <p:txBody>
          <a:bodyPr wrap="square">
            <a:spAutoFit/>
          </a:bodyPr>
          <a:lstStyle/>
          <a:p>
            <a:r>
              <a:rPr lang="en-US" altLang="zh-CN" sz="2000" b="1" dirty="0">
                <a:solidFill>
                  <a:srgbClr val="1A4602"/>
                </a:solidFill>
                <a:latin typeface="Georgia" panose="02040502050405020303" pitchFamily="18" charset="0"/>
              </a:rPr>
              <a:t>[3H]Dopamine transport assay</a:t>
            </a:r>
            <a:endParaRPr lang="zh-CN" altLang="en-US" sz="2000" b="1" dirty="0">
              <a:solidFill>
                <a:srgbClr val="1A4602"/>
              </a:solidFill>
              <a:latin typeface="Georgia" panose="02040502050405020303" pitchFamily="18" charset="0"/>
            </a:endParaRPr>
          </a:p>
        </p:txBody>
      </p:sp>
    </p:spTree>
    <p:extLst>
      <p:ext uri="{BB962C8B-B14F-4D97-AF65-F5344CB8AC3E}">
        <p14:creationId xmlns:p14="http://schemas.microsoft.com/office/powerpoint/2010/main" val="4028193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a:extLst>
              <a:ext uri="{FF2B5EF4-FFF2-40B4-BE49-F238E27FC236}">
                <a16:creationId xmlns:a16="http://schemas.microsoft.com/office/drawing/2014/main" id="{5BDB04A4-902D-7FB0-4930-CD2956B2FD07}"/>
              </a:ext>
            </a:extLst>
          </p:cNvPr>
          <p:cNvSpPr>
            <a:spLocks noChangeAspect="1" noChangeArrowheads="1"/>
          </p:cNvSpPr>
          <p:nvPr/>
        </p:nvSpPr>
        <p:spPr bwMode="auto">
          <a:xfrm>
            <a:off x="5943600" y="37555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BA5888A3-0AA7-382E-9E08-8DF2228140C3}"/>
              </a:ext>
            </a:extLst>
          </p:cNvPr>
          <p:cNvPicPr>
            <a:picLocks noChangeAspect="1"/>
          </p:cNvPicPr>
          <p:nvPr/>
        </p:nvPicPr>
        <p:blipFill>
          <a:blip r:embed="rId3"/>
          <a:stretch>
            <a:fillRect/>
          </a:stretch>
        </p:blipFill>
        <p:spPr>
          <a:xfrm>
            <a:off x="280353" y="1266866"/>
            <a:ext cx="3622499" cy="4426921"/>
          </a:xfrm>
          <a:prstGeom prst="rect">
            <a:avLst/>
          </a:prstGeom>
        </p:spPr>
      </p:pic>
      <p:pic>
        <p:nvPicPr>
          <p:cNvPr id="5" name="图片 4">
            <a:extLst>
              <a:ext uri="{FF2B5EF4-FFF2-40B4-BE49-F238E27FC236}">
                <a16:creationId xmlns:a16="http://schemas.microsoft.com/office/drawing/2014/main" id="{89DBD667-E321-B145-92B5-F5A7BBCBE5A1}"/>
              </a:ext>
            </a:extLst>
          </p:cNvPr>
          <p:cNvPicPr>
            <a:picLocks noChangeAspect="1"/>
          </p:cNvPicPr>
          <p:nvPr/>
        </p:nvPicPr>
        <p:blipFill>
          <a:blip r:embed="rId4"/>
          <a:stretch>
            <a:fillRect/>
          </a:stretch>
        </p:blipFill>
        <p:spPr>
          <a:xfrm>
            <a:off x="4025018" y="2780683"/>
            <a:ext cx="3167062" cy="3424237"/>
          </a:xfrm>
          <a:prstGeom prst="rect">
            <a:avLst/>
          </a:prstGeom>
        </p:spPr>
      </p:pic>
      <p:pic>
        <p:nvPicPr>
          <p:cNvPr id="6" name="图片 5">
            <a:extLst>
              <a:ext uri="{FF2B5EF4-FFF2-40B4-BE49-F238E27FC236}">
                <a16:creationId xmlns:a16="http://schemas.microsoft.com/office/drawing/2014/main" id="{A56B88C0-FBEB-35F6-2FF5-E4F0305C5C4C}"/>
              </a:ext>
            </a:extLst>
          </p:cNvPr>
          <p:cNvPicPr>
            <a:picLocks noChangeAspect="1"/>
          </p:cNvPicPr>
          <p:nvPr/>
        </p:nvPicPr>
        <p:blipFill>
          <a:blip r:embed="rId5"/>
          <a:srcRect l="19312" r="11270" b="81840"/>
          <a:stretch/>
        </p:blipFill>
        <p:spPr>
          <a:xfrm>
            <a:off x="7651078" y="2403497"/>
            <a:ext cx="3965004" cy="605057"/>
          </a:xfrm>
          <a:prstGeom prst="rect">
            <a:avLst/>
          </a:prstGeom>
        </p:spPr>
      </p:pic>
      <p:pic>
        <p:nvPicPr>
          <p:cNvPr id="7" name="图片 6">
            <a:extLst>
              <a:ext uri="{FF2B5EF4-FFF2-40B4-BE49-F238E27FC236}">
                <a16:creationId xmlns:a16="http://schemas.microsoft.com/office/drawing/2014/main" id="{EFF49A8C-93E3-D364-B5BE-B35C411ED447}"/>
              </a:ext>
            </a:extLst>
          </p:cNvPr>
          <p:cNvPicPr>
            <a:picLocks noChangeAspect="1"/>
          </p:cNvPicPr>
          <p:nvPr/>
        </p:nvPicPr>
        <p:blipFill>
          <a:blip r:embed="rId5"/>
          <a:srcRect t="21000" r="32963"/>
          <a:stretch/>
        </p:blipFill>
        <p:spPr>
          <a:xfrm>
            <a:off x="7334880" y="3113521"/>
            <a:ext cx="4597400" cy="3160403"/>
          </a:xfrm>
          <a:prstGeom prst="rect">
            <a:avLst/>
          </a:prstGeom>
        </p:spPr>
      </p:pic>
      <p:sp>
        <p:nvSpPr>
          <p:cNvPr id="9" name="文本框 8">
            <a:extLst>
              <a:ext uri="{FF2B5EF4-FFF2-40B4-BE49-F238E27FC236}">
                <a16:creationId xmlns:a16="http://schemas.microsoft.com/office/drawing/2014/main" id="{61D7A64C-6773-2B58-C714-BAD97324E181}"/>
              </a:ext>
            </a:extLst>
          </p:cNvPr>
          <p:cNvSpPr txBox="1"/>
          <p:nvPr/>
        </p:nvSpPr>
        <p:spPr>
          <a:xfrm>
            <a:off x="259720" y="145473"/>
            <a:ext cx="3820886" cy="523220"/>
          </a:xfrm>
          <a:prstGeom prst="rect">
            <a:avLst/>
          </a:prstGeom>
          <a:noFill/>
        </p:spPr>
        <p:txBody>
          <a:bodyPr wrap="square">
            <a:spAutoFit/>
          </a:bodyPr>
          <a:lstStyle/>
          <a:p>
            <a:r>
              <a:rPr lang="en-US" altLang="zh-CN" sz="2800" b="1" dirty="0">
                <a:latin typeface="Georgia" panose="02040502050405020303" pitchFamily="18" charset="0"/>
              </a:rPr>
              <a:t>*</a:t>
            </a:r>
            <a:r>
              <a:rPr lang="en-US" altLang="zh-CN" sz="1800" b="1" dirty="0">
                <a:latin typeface="Georgia" panose="02040502050405020303" pitchFamily="18" charset="0"/>
              </a:rPr>
              <a:t> </a:t>
            </a:r>
            <a:r>
              <a:rPr lang="en-US" altLang="zh-CN" sz="1800" dirty="0">
                <a:latin typeface="Georgia" panose="02040502050405020303" pitchFamily="18" charset="0"/>
              </a:rPr>
              <a:t>Not important</a:t>
            </a:r>
            <a:endParaRPr lang="zh-CN" altLang="en-US" dirty="0"/>
          </a:p>
        </p:txBody>
      </p:sp>
      <p:sp>
        <p:nvSpPr>
          <p:cNvPr id="10" name="文本框 9">
            <a:extLst>
              <a:ext uri="{FF2B5EF4-FFF2-40B4-BE49-F238E27FC236}">
                <a16:creationId xmlns:a16="http://schemas.microsoft.com/office/drawing/2014/main" id="{45D1A538-B529-675F-1DC0-38BBD1AFB641}"/>
              </a:ext>
            </a:extLst>
          </p:cNvPr>
          <p:cNvSpPr txBox="1"/>
          <p:nvPr/>
        </p:nvSpPr>
        <p:spPr>
          <a:xfrm>
            <a:off x="1189745" y="5757852"/>
            <a:ext cx="2561771" cy="369332"/>
          </a:xfrm>
          <a:prstGeom prst="rect">
            <a:avLst/>
          </a:prstGeom>
          <a:noFill/>
        </p:spPr>
        <p:txBody>
          <a:bodyPr wrap="square">
            <a:spAutoFit/>
          </a:bodyPr>
          <a:lstStyle/>
          <a:p>
            <a:r>
              <a:rPr lang="en-US" altLang="zh-CN" sz="1800" b="1" dirty="0">
                <a:solidFill>
                  <a:srgbClr val="1A4602"/>
                </a:solidFill>
                <a:latin typeface="Georgia" panose="02040502050405020303" pitchFamily="18" charset="0"/>
              </a:rPr>
              <a:t>Locomotor Activity</a:t>
            </a:r>
            <a:endParaRPr lang="zh-CN" altLang="en-US" dirty="0"/>
          </a:p>
        </p:txBody>
      </p:sp>
      <p:sp>
        <p:nvSpPr>
          <p:cNvPr id="11" name="文本框 10">
            <a:extLst>
              <a:ext uri="{FF2B5EF4-FFF2-40B4-BE49-F238E27FC236}">
                <a16:creationId xmlns:a16="http://schemas.microsoft.com/office/drawing/2014/main" id="{167DC924-898A-03EA-3BC8-ECFB5E98168F}"/>
              </a:ext>
            </a:extLst>
          </p:cNvPr>
          <p:cNvSpPr txBox="1"/>
          <p:nvPr/>
        </p:nvSpPr>
        <p:spPr>
          <a:xfrm>
            <a:off x="1311062" y="833469"/>
            <a:ext cx="3820886" cy="369332"/>
          </a:xfrm>
          <a:prstGeom prst="rect">
            <a:avLst/>
          </a:prstGeom>
          <a:noFill/>
        </p:spPr>
        <p:txBody>
          <a:bodyPr wrap="square">
            <a:spAutoFit/>
          </a:bodyPr>
          <a:lstStyle/>
          <a:p>
            <a:r>
              <a:rPr lang="en-US" altLang="zh-CN" sz="1800" b="1" dirty="0">
                <a:solidFill>
                  <a:srgbClr val="1A4602"/>
                </a:solidFill>
                <a:latin typeface="Georgia" panose="02040502050405020303" pitchFamily="18" charset="0"/>
              </a:rPr>
              <a:t>DAT Occupancy</a:t>
            </a:r>
            <a:endParaRPr lang="zh-CN" altLang="en-US" dirty="0"/>
          </a:p>
        </p:txBody>
      </p:sp>
    </p:spTree>
    <p:extLst>
      <p:ext uri="{BB962C8B-B14F-4D97-AF65-F5344CB8AC3E}">
        <p14:creationId xmlns:p14="http://schemas.microsoft.com/office/powerpoint/2010/main" val="9678338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14469</TotalTime>
  <Words>1486</Words>
  <Application>Microsoft Office PowerPoint</Application>
  <PresentationFormat>宽屏</PresentationFormat>
  <Paragraphs>144</Paragraphs>
  <Slides>35</Slides>
  <Notes>35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35</vt:i4>
      </vt:variant>
    </vt:vector>
  </HeadingPairs>
  <TitlesOfParts>
    <vt:vector size="48" baseType="lpstr">
      <vt:lpstr>-apple-system</vt:lpstr>
      <vt:lpstr>ElsevierGulliver</vt:lpstr>
      <vt:lpstr>ElsevierSans</vt:lpstr>
      <vt:lpstr>Harding</vt:lpstr>
      <vt:lpstr>Prociono</vt:lpstr>
      <vt:lpstr>等线</vt:lpstr>
      <vt:lpstr>等线 Light</vt:lpstr>
      <vt:lpstr>汉仪粗黑简</vt:lpstr>
      <vt:lpstr>宋体</vt:lpstr>
      <vt:lpstr>Arial</vt:lpstr>
      <vt:lpstr>Georgia</vt:lpstr>
      <vt:lpstr>Segoe Script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昊田 郑</dc:creator>
  <cp:lastModifiedBy>昊田 郑</cp:lastModifiedBy>
  <cp:revision>34</cp:revision>
  <dcterms:created xsi:type="dcterms:W3CDTF">2023-10-21T08:17:32Z</dcterms:created>
  <dcterms:modified xsi:type="dcterms:W3CDTF">2024-09-13T16:23:12Z</dcterms:modified>
</cp:coreProperties>
</file>